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1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f95ba29e38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f95ba29e38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f95ba29e38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f95ba29e38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f95ba29e38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f95ba29e38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 and ESSER II did not require plans to be adopted by authorizers or County offices. </a:t>
            </a:r>
            <a:r>
              <a:rPr lang="en"/>
              <a:t>Instead</a:t>
            </a:r>
            <a:r>
              <a:rPr lang="en"/>
              <a:t> LEAs report directly to the Federal Stimulus Funding reporting application.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f95ba29e38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f95ba29e38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f95ba29e38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f95ba29e38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f95ba29e38_0_4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f95ba29e38_0_4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f95ba29e38_0_5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f95ba29e38_0_5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f95ba29e38_0_4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f95ba29e38_0_4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2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5400000">
            <a:off x="-1515884" y="-1719378"/>
            <a:ext cx="3679200" cy="3679200"/>
          </a:xfrm>
          <a:prstGeom prst="blockArc">
            <a:avLst>
              <a:gd fmla="val 15904124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rot="-2175913">
            <a:off x="6501213" y="3908853"/>
            <a:ext cx="1705595" cy="1705595"/>
          </a:xfrm>
          <a:prstGeom prst="blockArc">
            <a:avLst>
              <a:gd fmla="val 13003178" name="adj1"/>
              <a:gd fmla="val 2121832" name="adj2"/>
              <a:gd fmla="val 2502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1355650" y="744575"/>
            <a:ext cx="6261600" cy="23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1355650" y="3396875"/>
            <a:ext cx="40485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1080000" y="2834125"/>
            <a:ext cx="68400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" name="Google Shape;15;p2"/>
          <p:cNvSpPr txBox="1"/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/>
          <p:nvPr/>
        </p:nvSpPr>
        <p:spPr>
          <a:xfrm rot="4458820">
            <a:off x="-1366688" y="4266321"/>
            <a:ext cx="2387832" cy="2387832"/>
          </a:xfrm>
          <a:prstGeom prst="blockArc">
            <a:avLst>
              <a:gd fmla="val 12020406" name="adj1"/>
              <a:gd fmla="val 16274686" name="adj2"/>
              <a:gd fmla="val 10157" name="adj3"/>
            </a:avLst>
          </a:prstGeom>
          <a:solidFill>
            <a:srgbClr val="C2C2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1"/>
          <p:cNvSpPr/>
          <p:nvPr/>
        </p:nvSpPr>
        <p:spPr>
          <a:xfrm rot="10800000">
            <a:off x="2493150" y="1026650"/>
            <a:ext cx="4157700" cy="2669100"/>
          </a:xfrm>
          <a:prstGeom prst="round1Rect">
            <a:avLst>
              <a:gd fmla="val 1666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1"/>
          <p:cNvSpPr txBox="1"/>
          <p:nvPr>
            <p:ph hasCustomPrompt="1" type="title"/>
          </p:nvPr>
        </p:nvSpPr>
        <p:spPr>
          <a:xfrm>
            <a:off x="2493150" y="987600"/>
            <a:ext cx="4157700" cy="26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76" name="Google Shape;76;p11"/>
          <p:cNvSpPr txBox="1"/>
          <p:nvPr>
            <p:ph idx="2" type="title"/>
          </p:nvPr>
        </p:nvSpPr>
        <p:spPr>
          <a:xfrm>
            <a:off x="2999550" y="3695750"/>
            <a:ext cx="3144900" cy="87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1"/>
          <p:cNvSpPr/>
          <p:nvPr/>
        </p:nvSpPr>
        <p:spPr>
          <a:xfrm rot="10800000">
            <a:off x="7185416" y="-1943003"/>
            <a:ext cx="3679200" cy="3679200"/>
          </a:xfrm>
          <a:prstGeom prst="blockArc">
            <a:avLst>
              <a:gd fmla="val 15904124" name="adj1"/>
              <a:gd fmla="val 21548879" name="adj2"/>
              <a:gd fmla="val 9599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/>
          <p:nvPr>
            <p:ph idx="1" type="subTitle"/>
          </p:nvPr>
        </p:nvSpPr>
        <p:spPr>
          <a:xfrm>
            <a:off x="1030775" y="308727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83" name="Google Shape;83;p13"/>
          <p:cNvSpPr txBox="1"/>
          <p:nvPr>
            <p:ph idx="2" type="subTitle"/>
          </p:nvPr>
        </p:nvSpPr>
        <p:spPr>
          <a:xfrm>
            <a:off x="1030775" y="3404675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3" type="subTitle"/>
          </p:nvPr>
        </p:nvSpPr>
        <p:spPr>
          <a:xfrm>
            <a:off x="3445500" y="308727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4" type="subTitle"/>
          </p:nvPr>
        </p:nvSpPr>
        <p:spPr>
          <a:xfrm>
            <a:off x="3445500" y="3404675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5" type="subTitle"/>
          </p:nvPr>
        </p:nvSpPr>
        <p:spPr>
          <a:xfrm>
            <a:off x="5860225" y="308727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6" type="subTitle"/>
          </p:nvPr>
        </p:nvSpPr>
        <p:spPr>
          <a:xfrm>
            <a:off x="5860225" y="3404675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88" name="Google Shape;88;p13"/>
          <p:cNvSpPr/>
          <p:nvPr/>
        </p:nvSpPr>
        <p:spPr>
          <a:xfrm>
            <a:off x="-879187" y="4312178"/>
            <a:ext cx="1705500" cy="1705500"/>
          </a:xfrm>
          <a:prstGeom prst="blockArc">
            <a:avLst>
              <a:gd fmla="val 16164733" name="adj1"/>
              <a:gd fmla="val 104114" name="adj2"/>
              <a:gd fmla="val 12778" name="adj3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 ">
  <p:cSld name="CUSTOM_5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4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4"/>
          <p:cNvSpPr txBox="1"/>
          <p:nvPr>
            <p:ph idx="1" type="subTitle"/>
          </p:nvPr>
        </p:nvSpPr>
        <p:spPr>
          <a:xfrm>
            <a:off x="103077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2" type="subTitle"/>
          </p:nvPr>
        </p:nvSpPr>
        <p:spPr>
          <a:xfrm>
            <a:off x="1030775" y="37298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3" type="subTitle"/>
          </p:nvPr>
        </p:nvSpPr>
        <p:spPr>
          <a:xfrm>
            <a:off x="3445500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6" name="Google Shape;96;p14"/>
          <p:cNvSpPr txBox="1"/>
          <p:nvPr>
            <p:ph idx="4" type="subTitle"/>
          </p:nvPr>
        </p:nvSpPr>
        <p:spPr>
          <a:xfrm>
            <a:off x="3445500" y="37298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7" name="Google Shape;97;p14"/>
          <p:cNvSpPr txBox="1"/>
          <p:nvPr>
            <p:ph idx="5" type="subTitle"/>
          </p:nvPr>
        </p:nvSpPr>
        <p:spPr>
          <a:xfrm>
            <a:off x="586022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8" name="Google Shape;98;p14"/>
          <p:cNvSpPr txBox="1"/>
          <p:nvPr>
            <p:ph idx="6" type="subTitle"/>
          </p:nvPr>
        </p:nvSpPr>
        <p:spPr>
          <a:xfrm>
            <a:off x="5860225" y="37298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7" type="subTitle"/>
          </p:nvPr>
        </p:nvSpPr>
        <p:spPr>
          <a:xfrm>
            <a:off x="103077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0" name="Google Shape;100;p14"/>
          <p:cNvSpPr txBox="1"/>
          <p:nvPr>
            <p:ph idx="8" type="subTitle"/>
          </p:nvPr>
        </p:nvSpPr>
        <p:spPr>
          <a:xfrm>
            <a:off x="1030775" y="21820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1" name="Google Shape;101;p14"/>
          <p:cNvSpPr txBox="1"/>
          <p:nvPr>
            <p:ph idx="9" type="subTitle"/>
          </p:nvPr>
        </p:nvSpPr>
        <p:spPr>
          <a:xfrm>
            <a:off x="3445500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2" name="Google Shape;102;p14"/>
          <p:cNvSpPr txBox="1"/>
          <p:nvPr>
            <p:ph idx="13" type="subTitle"/>
          </p:nvPr>
        </p:nvSpPr>
        <p:spPr>
          <a:xfrm>
            <a:off x="3445500" y="21820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3" name="Google Shape;103;p14"/>
          <p:cNvSpPr txBox="1"/>
          <p:nvPr>
            <p:ph idx="14" type="subTitle"/>
          </p:nvPr>
        </p:nvSpPr>
        <p:spPr>
          <a:xfrm>
            <a:off x="586022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5" type="subTitle"/>
          </p:nvPr>
        </p:nvSpPr>
        <p:spPr>
          <a:xfrm>
            <a:off x="5860225" y="21820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05" name="Google Shape;105;p14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6" name="Google Shape;106;p14"/>
          <p:cNvSpPr/>
          <p:nvPr/>
        </p:nvSpPr>
        <p:spPr>
          <a:xfrm>
            <a:off x="8301363" y="4271528"/>
            <a:ext cx="1705500" cy="1705500"/>
          </a:xfrm>
          <a:prstGeom prst="blockArc">
            <a:avLst>
              <a:gd fmla="val 10676778" name="adj1"/>
              <a:gd fmla="val 16322302" name="adj2"/>
              <a:gd fmla="val 11982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1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 rot="5400000">
            <a:off x="-1048428" y="-1119626"/>
            <a:ext cx="2390400" cy="2390400"/>
          </a:xfrm>
          <a:prstGeom prst="blockArc">
            <a:avLst>
              <a:gd fmla="val 15904124" name="adj1"/>
              <a:gd fmla="val 472041" name="adj2"/>
              <a:gd fmla="val 7686" name="adj3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5"/>
          <p:cNvSpPr/>
          <p:nvPr/>
        </p:nvSpPr>
        <p:spPr>
          <a:xfrm rot="-2700000">
            <a:off x="8681313" y="4641162"/>
            <a:ext cx="1008476" cy="1008476"/>
          </a:xfrm>
          <a:prstGeom prst="blockArc">
            <a:avLst>
              <a:gd fmla="val 13339976" name="adj1"/>
              <a:gd fmla="val 19973339" name="adj2"/>
              <a:gd fmla="val 27944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 txBox="1"/>
          <p:nvPr>
            <p:ph idx="1" type="subTitle"/>
          </p:nvPr>
        </p:nvSpPr>
        <p:spPr>
          <a:xfrm>
            <a:off x="1652425" y="1371625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2" type="subTitle"/>
          </p:nvPr>
        </p:nvSpPr>
        <p:spPr>
          <a:xfrm>
            <a:off x="1652425" y="1730768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3" type="subTitle"/>
          </p:nvPr>
        </p:nvSpPr>
        <p:spPr>
          <a:xfrm>
            <a:off x="1652425" y="3024381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5" name="Google Shape;115;p15"/>
          <p:cNvSpPr txBox="1"/>
          <p:nvPr>
            <p:ph idx="4" type="subTitle"/>
          </p:nvPr>
        </p:nvSpPr>
        <p:spPr>
          <a:xfrm>
            <a:off x="1652425" y="3383524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6" name="Google Shape;116;p15"/>
          <p:cNvSpPr txBox="1"/>
          <p:nvPr>
            <p:ph idx="5" type="subTitle"/>
          </p:nvPr>
        </p:nvSpPr>
        <p:spPr>
          <a:xfrm>
            <a:off x="5573675" y="1371625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6" type="subTitle"/>
          </p:nvPr>
        </p:nvSpPr>
        <p:spPr>
          <a:xfrm>
            <a:off x="5573675" y="1730768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8" name="Google Shape;118;p15"/>
          <p:cNvSpPr txBox="1"/>
          <p:nvPr>
            <p:ph idx="7" type="subTitle"/>
          </p:nvPr>
        </p:nvSpPr>
        <p:spPr>
          <a:xfrm>
            <a:off x="5573675" y="3024380"/>
            <a:ext cx="27552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8" type="subTitle"/>
          </p:nvPr>
        </p:nvSpPr>
        <p:spPr>
          <a:xfrm>
            <a:off x="5573675" y="3383522"/>
            <a:ext cx="27552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s numbers">
  <p:cSld name="CUSTOM_1_1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6"/>
          <p:cNvSpPr/>
          <p:nvPr/>
        </p:nvSpPr>
        <p:spPr>
          <a:xfrm rot="1339804">
            <a:off x="-518444" y="4635459"/>
            <a:ext cx="1008313" cy="1008313"/>
          </a:xfrm>
          <a:prstGeom prst="blockArc">
            <a:avLst>
              <a:gd fmla="val 14875850" name="adj1"/>
              <a:gd fmla="val 20435345" name="adj2"/>
              <a:gd fmla="val 28025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6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6" name="Google Shape;126;p16"/>
          <p:cNvSpPr txBox="1"/>
          <p:nvPr>
            <p:ph hasCustomPrompt="1" idx="2" type="title"/>
          </p:nvPr>
        </p:nvSpPr>
        <p:spPr>
          <a:xfrm>
            <a:off x="2405950" y="125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27" name="Google Shape;127;p1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6"/>
          <p:cNvSpPr txBox="1"/>
          <p:nvPr>
            <p:ph idx="1" type="subTitle"/>
          </p:nvPr>
        </p:nvSpPr>
        <p:spPr>
          <a:xfrm>
            <a:off x="2405950" y="153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29" name="Google Shape;129;p16"/>
          <p:cNvSpPr txBox="1"/>
          <p:nvPr>
            <p:ph idx="3" type="subTitle"/>
          </p:nvPr>
        </p:nvSpPr>
        <p:spPr>
          <a:xfrm>
            <a:off x="2405950" y="192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0" name="Google Shape;130;p16"/>
          <p:cNvSpPr txBox="1"/>
          <p:nvPr>
            <p:ph hasCustomPrompt="1" idx="4" type="title"/>
          </p:nvPr>
        </p:nvSpPr>
        <p:spPr>
          <a:xfrm>
            <a:off x="2373850" y="309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31" name="Google Shape;131;p16"/>
          <p:cNvSpPr txBox="1"/>
          <p:nvPr>
            <p:ph idx="5" type="subTitle"/>
          </p:nvPr>
        </p:nvSpPr>
        <p:spPr>
          <a:xfrm>
            <a:off x="2373850" y="337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32" name="Google Shape;132;p16"/>
          <p:cNvSpPr txBox="1"/>
          <p:nvPr>
            <p:ph idx="6" type="subTitle"/>
          </p:nvPr>
        </p:nvSpPr>
        <p:spPr>
          <a:xfrm>
            <a:off x="2373850" y="376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3" name="Google Shape;133;p16"/>
          <p:cNvSpPr txBox="1"/>
          <p:nvPr>
            <p:ph hasCustomPrompt="1" idx="7" type="title"/>
          </p:nvPr>
        </p:nvSpPr>
        <p:spPr>
          <a:xfrm>
            <a:off x="6154650" y="125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34" name="Google Shape;134;p16"/>
          <p:cNvSpPr txBox="1"/>
          <p:nvPr>
            <p:ph idx="8" type="subTitle"/>
          </p:nvPr>
        </p:nvSpPr>
        <p:spPr>
          <a:xfrm>
            <a:off x="6154650" y="153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35" name="Google Shape;135;p16"/>
          <p:cNvSpPr txBox="1"/>
          <p:nvPr>
            <p:ph idx="9" type="subTitle"/>
          </p:nvPr>
        </p:nvSpPr>
        <p:spPr>
          <a:xfrm>
            <a:off x="6154650" y="192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6" name="Google Shape;136;p16"/>
          <p:cNvSpPr txBox="1"/>
          <p:nvPr>
            <p:ph hasCustomPrompt="1" idx="13" type="title"/>
          </p:nvPr>
        </p:nvSpPr>
        <p:spPr>
          <a:xfrm>
            <a:off x="6122550" y="3098650"/>
            <a:ext cx="2018400" cy="3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137" name="Google Shape;137;p16"/>
          <p:cNvSpPr txBox="1"/>
          <p:nvPr>
            <p:ph idx="14" type="subTitle"/>
          </p:nvPr>
        </p:nvSpPr>
        <p:spPr>
          <a:xfrm>
            <a:off x="6122550" y="3371400"/>
            <a:ext cx="20184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38" name="Google Shape;138;p16"/>
          <p:cNvSpPr txBox="1"/>
          <p:nvPr>
            <p:ph idx="15" type="subTitle"/>
          </p:nvPr>
        </p:nvSpPr>
        <p:spPr>
          <a:xfrm>
            <a:off x="6122550" y="3765000"/>
            <a:ext cx="20184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9" name="Google Shape;139;p16"/>
          <p:cNvSpPr txBox="1"/>
          <p:nvPr>
            <p:ph idx="16"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/>
          <p:nvPr/>
        </p:nvSpPr>
        <p:spPr>
          <a:xfrm>
            <a:off x="-76800" y="-76500"/>
            <a:ext cx="4638900" cy="52773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7"/>
          <p:cNvSpPr/>
          <p:nvPr/>
        </p:nvSpPr>
        <p:spPr>
          <a:xfrm rot="10800000">
            <a:off x="735300" y="724075"/>
            <a:ext cx="3241500" cy="3945900"/>
          </a:xfrm>
          <a:prstGeom prst="round1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7"/>
          <p:cNvSpPr txBox="1"/>
          <p:nvPr/>
        </p:nvSpPr>
        <p:spPr>
          <a:xfrm>
            <a:off x="750000" y="717175"/>
            <a:ext cx="3226800" cy="394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7"/>
          <p:cNvSpPr txBox="1"/>
          <p:nvPr>
            <p:ph idx="1" type="subTitle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45" name="Google Shape;145;p17"/>
          <p:cNvSpPr txBox="1"/>
          <p:nvPr>
            <p:ph idx="2" type="subTitle"/>
          </p:nvPr>
        </p:nvSpPr>
        <p:spPr>
          <a:xfrm>
            <a:off x="5909000" y="10353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6" name="Google Shape;146;p17"/>
          <p:cNvSpPr txBox="1"/>
          <p:nvPr>
            <p:ph idx="3" type="subTitle"/>
          </p:nvPr>
        </p:nvSpPr>
        <p:spPr>
          <a:xfrm>
            <a:off x="5909000" y="202852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7" name="Google Shape;147;p17"/>
          <p:cNvSpPr txBox="1"/>
          <p:nvPr>
            <p:ph idx="4" type="subTitle"/>
          </p:nvPr>
        </p:nvSpPr>
        <p:spPr>
          <a:xfrm>
            <a:off x="5909000" y="24450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48" name="Google Shape;148;p17"/>
          <p:cNvSpPr txBox="1"/>
          <p:nvPr>
            <p:ph idx="5" type="subTitle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149" name="Google Shape;149;p17"/>
          <p:cNvSpPr txBox="1"/>
          <p:nvPr>
            <p:ph idx="6" type="subTitle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50" name="Google Shape;150;p17"/>
          <p:cNvSpPr txBox="1"/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3">
    <p:bg>
      <p:bgPr>
        <a:solidFill>
          <a:schemeClr val="accent2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/>
          <p:nvPr/>
        </p:nvSpPr>
        <p:spPr>
          <a:xfrm rot="7715609">
            <a:off x="-783378" y="-1062364"/>
            <a:ext cx="2387820" cy="2387820"/>
          </a:xfrm>
          <a:prstGeom prst="blockArc">
            <a:avLst>
              <a:gd fmla="val 11751713" name="adj1"/>
              <a:gd fmla="val 837016" name="adj2"/>
              <a:gd fmla="val 9209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8"/>
          <p:cNvSpPr/>
          <p:nvPr/>
        </p:nvSpPr>
        <p:spPr>
          <a:xfrm>
            <a:off x="7517550" y="3698650"/>
            <a:ext cx="3133200" cy="3133200"/>
          </a:xfrm>
          <a:prstGeom prst="donut">
            <a:avLst>
              <a:gd fmla="val 8720" name="adj"/>
            </a:avLst>
          </a:prstGeom>
          <a:solidFill>
            <a:srgbClr val="FBBC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8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8"/>
          <p:cNvSpPr txBox="1"/>
          <p:nvPr/>
        </p:nvSpPr>
        <p:spPr>
          <a:xfrm>
            <a:off x="1087725" y="3566925"/>
            <a:ext cx="4959600" cy="6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b="1" lang="en" sz="1000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b="1" lang="en" sz="1000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b="1" lang="en" sz="1000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sz="1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1094125" y="1417550"/>
            <a:ext cx="4959600" cy="110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18"/>
          <p:cNvSpPr txBox="1"/>
          <p:nvPr>
            <p:ph type="title"/>
          </p:nvPr>
        </p:nvSpPr>
        <p:spPr>
          <a:xfrm>
            <a:off x="1094125" y="558925"/>
            <a:ext cx="6830100" cy="10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8" name="Google Shape;158;p18"/>
          <p:cNvSpPr txBox="1"/>
          <p:nvPr>
            <p:ph idx="1" type="subTitle"/>
          </p:nvPr>
        </p:nvSpPr>
        <p:spPr>
          <a:xfrm>
            <a:off x="1094125" y="1618900"/>
            <a:ext cx="6429900" cy="14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59" name="Google Shape;159;p18"/>
          <p:cNvSpPr/>
          <p:nvPr/>
        </p:nvSpPr>
        <p:spPr>
          <a:xfrm flipH="1" rot="-3224087">
            <a:off x="7590735" y="764028"/>
            <a:ext cx="1705595" cy="1705595"/>
          </a:xfrm>
          <a:prstGeom prst="blockArc">
            <a:avLst>
              <a:gd fmla="val 13003178" name="adj1"/>
              <a:gd fmla="val 2121832" name="adj2"/>
              <a:gd fmla="val 2502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3_1">
    <p:bg>
      <p:bgPr>
        <a:solidFill>
          <a:schemeClr val="accent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/>
          <p:nvPr/>
        </p:nvSpPr>
        <p:spPr>
          <a:xfrm rot="-6299986">
            <a:off x="7656229" y="3062123"/>
            <a:ext cx="3353359" cy="3679155"/>
          </a:xfrm>
          <a:prstGeom prst="blockArc">
            <a:avLst>
              <a:gd fmla="val 16550563" name="adj1"/>
              <a:gd fmla="val 608065" name="adj2"/>
              <a:gd fmla="val 8235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9"/>
          <p:cNvSpPr/>
          <p:nvPr/>
        </p:nvSpPr>
        <p:spPr>
          <a:xfrm rot="8596392">
            <a:off x="-759489" y="-901893"/>
            <a:ext cx="1705685" cy="1705685"/>
          </a:xfrm>
          <a:prstGeom prst="blockArc">
            <a:avLst>
              <a:gd fmla="val 13159347" name="adj1"/>
              <a:gd fmla="val 19114359" name="adj2"/>
              <a:gd fmla="val 2148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9"/>
          <p:cNvSpPr/>
          <p:nvPr/>
        </p:nvSpPr>
        <p:spPr>
          <a:xfrm rot="10800000">
            <a:off x="516000" y="399750"/>
            <a:ext cx="8112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9"/>
          <p:cNvSpPr txBox="1"/>
          <p:nvPr/>
        </p:nvSpPr>
        <p:spPr>
          <a:xfrm>
            <a:off x="1094125" y="1417550"/>
            <a:ext cx="6818100" cy="218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19"/>
          <p:cNvSpPr txBox="1"/>
          <p:nvPr/>
        </p:nvSpPr>
        <p:spPr>
          <a:xfrm>
            <a:off x="5261025" y="3460725"/>
            <a:ext cx="2651100" cy="9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19"/>
          <p:cNvSpPr txBox="1"/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67" name="Google Shape;167;p19"/>
          <p:cNvSpPr txBox="1"/>
          <p:nvPr>
            <p:ph idx="1" type="subTitle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text columns ">
  <p:cSld name="CUSTOM_4">
    <p:bg>
      <p:bgPr>
        <a:noFill/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/>
          <p:nvPr/>
        </p:nvSpPr>
        <p:spPr>
          <a:xfrm>
            <a:off x="-28575" y="-82650"/>
            <a:ext cx="46005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0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0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0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20"/>
          <p:cNvSpPr txBox="1"/>
          <p:nvPr>
            <p:ph type="title"/>
          </p:nvPr>
        </p:nvSpPr>
        <p:spPr>
          <a:xfrm>
            <a:off x="376750" y="2660066"/>
            <a:ext cx="3994800" cy="114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74" name="Google Shape;174;p20"/>
          <p:cNvSpPr txBox="1"/>
          <p:nvPr>
            <p:ph idx="1" type="subTitle"/>
          </p:nvPr>
        </p:nvSpPr>
        <p:spPr>
          <a:xfrm>
            <a:off x="376750" y="3513925"/>
            <a:ext cx="4045800" cy="9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175" name="Google Shape;175;p20"/>
          <p:cNvSpPr txBox="1"/>
          <p:nvPr>
            <p:ph idx="2" type="title"/>
          </p:nvPr>
        </p:nvSpPr>
        <p:spPr>
          <a:xfrm>
            <a:off x="4745525" y="2660066"/>
            <a:ext cx="3994800" cy="114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76" name="Google Shape;176;p20"/>
          <p:cNvSpPr txBox="1"/>
          <p:nvPr>
            <p:ph idx="3" type="subTitle"/>
          </p:nvPr>
        </p:nvSpPr>
        <p:spPr>
          <a:xfrm>
            <a:off x="4745525" y="3513925"/>
            <a:ext cx="4045800" cy="9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-1709009" y="2992597"/>
            <a:ext cx="3679200" cy="3679200"/>
          </a:xfrm>
          <a:prstGeom prst="blockArc">
            <a:avLst>
              <a:gd fmla="val 15904124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3"/>
          <p:cNvSpPr/>
          <p:nvPr/>
        </p:nvSpPr>
        <p:spPr>
          <a:xfrm rot="9899997">
            <a:off x="7214620" y="-688760"/>
            <a:ext cx="2387761" cy="2387761"/>
          </a:xfrm>
          <a:prstGeom prst="blockArc">
            <a:avLst>
              <a:gd fmla="val 17023199" name="adj1"/>
              <a:gd fmla="val 920811" name="adj2"/>
              <a:gd fmla="val 9035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4576375" y="2150850"/>
            <a:ext cx="336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4576375" y="1388825"/>
            <a:ext cx="3363300" cy="130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ontserrat"/>
              <a:buNone/>
              <a:defRPr b="1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4576375" y="2710825"/>
            <a:ext cx="3363300" cy="7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/>
        </p:txBody>
      </p:sp>
      <p:sp>
        <p:nvSpPr>
          <p:cNvPr id="24" name="Google Shape;24;p3"/>
          <p:cNvSpPr/>
          <p:nvPr/>
        </p:nvSpPr>
        <p:spPr>
          <a:xfrm rot="10800000">
            <a:off x="1056100" y="1337250"/>
            <a:ext cx="2595000" cy="2500500"/>
          </a:xfrm>
          <a:prstGeom prst="round1Rect">
            <a:avLst>
              <a:gd fmla="val 16667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3"/>
          <p:cNvSpPr txBox="1"/>
          <p:nvPr>
            <p:ph hasCustomPrompt="1" idx="2" type="title"/>
          </p:nvPr>
        </p:nvSpPr>
        <p:spPr>
          <a:xfrm>
            <a:off x="1056100" y="1337300"/>
            <a:ext cx="2595000" cy="229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CUSTOM_4_1_1">
    <p:bg>
      <p:bgPr>
        <a:noFill/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fmla="val 10820796" name="adj1"/>
              <a:gd fmla="val 16556050" name="adj2"/>
              <a:gd fmla="val 1084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1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1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fmla="val 17506725" name="adj1"/>
              <a:gd fmla="val 21555750" name="adj2"/>
              <a:gd fmla="val 9524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ist">
  <p:cSld name="CUSTOM_4_1_1_3">
    <p:bg>
      <p:bgPr>
        <a:noFill/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fmla="val 10820796" name="adj1"/>
              <a:gd fmla="val 16556050" name="adj2"/>
              <a:gd fmla="val 1084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2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2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2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fmla="val 17506725" name="adj1"/>
              <a:gd fmla="val 21555750" name="adj2"/>
              <a:gd fmla="val 9524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2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702900" y="1152475"/>
            <a:ext cx="533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4_1_1_2">
    <p:bg>
      <p:bgPr>
        <a:noFill/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3"/>
          <p:cNvSpPr/>
          <p:nvPr/>
        </p:nvSpPr>
        <p:spPr>
          <a:xfrm rot="8596392">
            <a:off x="-890389" y="-973043"/>
            <a:ext cx="1705685" cy="1705685"/>
          </a:xfrm>
          <a:prstGeom prst="blockArc">
            <a:avLst>
              <a:gd fmla="val 11751713" name="adj1"/>
              <a:gd fmla="val 2721617" name="adj2"/>
              <a:gd fmla="val 2605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3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3"/>
          <p:cNvSpPr/>
          <p:nvPr/>
        </p:nvSpPr>
        <p:spPr>
          <a:xfrm>
            <a:off x="8229275" y="4204475"/>
            <a:ext cx="1880400" cy="1880400"/>
          </a:xfrm>
          <a:prstGeom prst="donut">
            <a:avLst>
              <a:gd fmla="val 8720" name="adj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3"/>
          <p:cNvSpPr txBox="1"/>
          <p:nvPr>
            <p:ph idx="1" type="subTitle"/>
          </p:nvPr>
        </p:nvSpPr>
        <p:spPr>
          <a:xfrm>
            <a:off x="5048375" y="1124375"/>
            <a:ext cx="3019800" cy="3303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196" name="Google Shape;196;p2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3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4_1_1_1">
    <p:bg>
      <p:bgPr>
        <a:noFill/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/>
          <p:nvPr/>
        </p:nvSpPr>
        <p:spPr>
          <a:xfrm rot="-5400000">
            <a:off x="8177603" y="-1151798"/>
            <a:ext cx="1948500" cy="1948500"/>
          </a:xfrm>
          <a:prstGeom prst="blockArc">
            <a:avLst>
              <a:gd fmla="val 10796618" name="adj1"/>
              <a:gd fmla="val 15882085" name="adj2"/>
              <a:gd fmla="val 7819" name="adj3"/>
            </a:avLst>
          </a:prstGeom>
          <a:solidFill>
            <a:srgbClr val="C2C2C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"/>
          <p:cNvSpPr/>
          <p:nvPr/>
        </p:nvSpPr>
        <p:spPr>
          <a:xfrm rot="-900003">
            <a:off x="-1427327" y="3995525"/>
            <a:ext cx="2387761" cy="2387761"/>
          </a:xfrm>
          <a:prstGeom prst="blockArc">
            <a:avLst>
              <a:gd fmla="val 17683086" name="adj1"/>
              <a:gd fmla="val 837016" name="adj2"/>
              <a:gd fmla="val 9209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4"/>
          <p:cNvSpPr txBox="1"/>
          <p:nvPr>
            <p:ph type="title"/>
          </p:nvPr>
        </p:nvSpPr>
        <p:spPr>
          <a:xfrm>
            <a:off x="938675" y="1236950"/>
            <a:ext cx="3613800" cy="12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2" name="Google Shape;202;p24"/>
          <p:cNvSpPr txBox="1"/>
          <p:nvPr>
            <p:ph idx="1" type="subTitle"/>
          </p:nvPr>
        </p:nvSpPr>
        <p:spPr>
          <a:xfrm>
            <a:off x="1028700" y="2030575"/>
            <a:ext cx="3613800" cy="2412600"/>
          </a:xfrm>
          <a:prstGeom prst="rect">
            <a:avLst/>
          </a:prstGeom>
        </p:spPr>
        <p:txBody>
          <a:bodyPr anchorCtr="0" anchor="ctr" bIns="91425" lIns="0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s 2">
  <p:cSld name="CUSTOM_4_1_1_1_2">
    <p:bg>
      <p:bgPr>
        <a:noFill/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5"/>
          <p:cNvSpPr/>
          <p:nvPr/>
        </p:nvSpPr>
        <p:spPr>
          <a:xfrm rot="10800000">
            <a:off x="-1180114" y="-1205300"/>
            <a:ext cx="2387700" cy="2387700"/>
          </a:xfrm>
          <a:prstGeom prst="blockArc">
            <a:avLst>
              <a:gd fmla="val 10779047" name="adj1"/>
              <a:gd fmla="val 16253876" name="adj2"/>
              <a:gd fmla="val 8905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5"/>
          <p:cNvSpPr txBox="1"/>
          <p:nvPr>
            <p:ph type="title"/>
          </p:nvPr>
        </p:nvSpPr>
        <p:spPr>
          <a:xfrm>
            <a:off x="5469575" y="562313"/>
            <a:ext cx="2728800" cy="10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06" name="Google Shape;206;p25"/>
          <p:cNvSpPr txBox="1"/>
          <p:nvPr>
            <p:ph idx="1" type="subTitle"/>
          </p:nvPr>
        </p:nvSpPr>
        <p:spPr>
          <a:xfrm>
            <a:off x="4644581" y="1506915"/>
            <a:ext cx="2265000" cy="7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07" name="Google Shape;207;p25"/>
          <p:cNvSpPr txBox="1"/>
          <p:nvPr>
            <p:ph idx="2" type="subTitle"/>
          </p:nvPr>
        </p:nvSpPr>
        <p:spPr>
          <a:xfrm>
            <a:off x="4639568" y="2245125"/>
            <a:ext cx="2265000" cy="82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  <p:sp>
        <p:nvSpPr>
          <p:cNvPr id="208" name="Google Shape;208;p25"/>
          <p:cNvSpPr txBox="1"/>
          <p:nvPr>
            <p:ph idx="3" type="subTitle"/>
          </p:nvPr>
        </p:nvSpPr>
        <p:spPr>
          <a:xfrm>
            <a:off x="4634550" y="3038165"/>
            <a:ext cx="2265000" cy="7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09" name="Google Shape;209;p25"/>
          <p:cNvSpPr txBox="1"/>
          <p:nvPr>
            <p:ph idx="4" type="subTitle"/>
          </p:nvPr>
        </p:nvSpPr>
        <p:spPr>
          <a:xfrm>
            <a:off x="4644581" y="3776474"/>
            <a:ext cx="2265000" cy="82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4_1_1_1_1">
    <p:bg>
      <p:bgPr>
        <a:solidFill>
          <a:schemeClr val="accent2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ll words">
  <p:cSld name="CUSTOM_4_1_1_1_1_1">
    <p:bg>
      <p:bgPr>
        <a:noFill/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7"/>
          <p:cNvSpPr txBox="1"/>
          <p:nvPr>
            <p:ph type="title"/>
          </p:nvPr>
        </p:nvSpPr>
        <p:spPr>
          <a:xfrm>
            <a:off x="4858175" y="3478275"/>
            <a:ext cx="3914100" cy="14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5" name="Google Shape;215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6" name="Google Shape;21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 rot="10800000">
            <a:off x="7843922" y="-1058801"/>
            <a:ext cx="2481900" cy="2481900"/>
          </a:xfrm>
          <a:prstGeom prst="blockArc">
            <a:avLst>
              <a:gd fmla="val 15904124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4"/>
          <p:cNvSpPr/>
          <p:nvPr/>
        </p:nvSpPr>
        <p:spPr>
          <a:xfrm rot="4458820">
            <a:off x="-1488663" y="4124021"/>
            <a:ext cx="2387832" cy="2387832"/>
          </a:xfrm>
          <a:prstGeom prst="blockArc">
            <a:avLst>
              <a:gd fmla="val 12582103" name="adj1"/>
              <a:gd fmla="val 16685375" name="adj2"/>
              <a:gd fmla="val 10255" name="adj3"/>
            </a:avLst>
          </a:prstGeom>
          <a:solidFill>
            <a:srgbClr val="F2F2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4"/>
          <p:cNvSpPr txBox="1"/>
          <p:nvPr/>
        </p:nvSpPr>
        <p:spPr>
          <a:xfrm>
            <a:off x="909825" y="1507250"/>
            <a:ext cx="7315200" cy="335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2;p4"/>
          <p:cNvSpPr txBox="1"/>
          <p:nvPr>
            <p:ph type="title"/>
          </p:nvPr>
        </p:nvSpPr>
        <p:spPr>
          <a:xfrm>
            <a:off x="1094125" y="281670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subTitle"/>
          </p:nvPr>
        </p:nvSpPr>
        <p:spPr>
          <a:xfrm>
            <a:off x="963450" y="1133350"/>
            <a:ext cx="7217100" cy="30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 txBox="1"/>
          <p:nvPr/>
        </p:nvSpPr>
        <p:spPr>
          <a:xfrm>
            <a:off x="1094125" y="389075"/>
            <a:ext cx="39903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" name="Google Shape;37;p5"/>
          <p:cNvSpPr/>
          <p:nvPr/>
        </p:nvSpPr>
        <p:spPr>
          <a:xfrm>
            <a:off x="-848712" y="4342678"/>
            <a:ext cx="1705500" cy="1705500"/>
          </a:xfrm>
          <a:prstGeom prst="blockArc">
            <a:avLst>
              <a:gd fmla="val 16164733" name="adj1"/>
              <a:gd fmla="val 69283" name="adj2"/>
              <a:gd fmla="val 23676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 txBox="1"/>
          <p:nvPr>
            <p:ph idx="1" type="subTitle"/>
          </p:nvPr>
        </p:nvSpPr>
        <p:spPr>
          <a:xfrm>
            <a:off x="1117650" y="3062625"/>
            <a:ext cx="2918400" cy="65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2" type="subTitle"/>
          </p:nvPr>
        </p:nvSpPr>
        <p:spPr>
          <a:xfrm>
            <a:off x="1117650" y="3440007"/>
            <a:ext cx="2918400" cy="1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3" type="subTitle"/>
          </p:nvPr>
        </p:nvSpPr>
        <p:spPr>
          <a:xfrm>
            <a:off x="5107950" y="3062613"/>
            <a:ext cx="2918400" cy="65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6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4" type="subTitle"/>
          </p:nvPr>
        </p:nvSpPr>
        <p:spPr>
          <a:xfrm>
            <a:off x="5107950" y="3439998"/>
            <a:ext cx="2918400" cy="15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8301363" y="4271528"/>
            <a:ext cx="1705500" cy="1705500"/>
          </a:xfrm>
          <a:prstGeom prst="blockArc">
            <a:avLst>
              <a:gd fmla="val 10676778" name="adj1"/>
              <a:gd fmla="val 16322302" name="adj2"/>
              <a:gd fmla="val 11982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/>
          <p:nvPr/>
        </p:nvSpPr>
        <p:spPr>
          <a:xfrm rot="5400000">
            <a:off x="-1062873" y="-1049951"/>
            <a:ext cx="1957800" cy="1957800"/>
          </a:xfrm>
          <a:prstGeom prst="blockArc">
            <a:avLst>
              <a:gd fmla="val 16339879" name="adj1"/>
              <a:gd fmla="val 21412310" name="adj2"/>
              <a:gd fmla="val 12046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7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7"/>
          <p:cNvSpPr txBox="1"/>
          <p:nvPr>
            <p:ph idx="1" type="subTitle"/>
          </p:nvPr>
        </p:nvSpPr>
        <p:spPr>
          <a:xfrm>
            <a:off x="1086359" y="2562701"/>
            <a:ext cx="3552000" cy="15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fmla="val 16667" name="adj"/>
            </a:avLst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8"/>
          <p:cNvSpPr/>
          <p:nvPr/>
        </p:nvSpPr>
        <p:spPr>
          <a:xfrm rot="8605101">
            <a:off x="6426768" y="-465210"/>
            <a:ext cx="1705462" cy="1705462"/>
          </a:xfrm>
          <a:prstGeom prst="blockArc">
            <a:avLst>
              <a:gd fmla="val 13003178" name="adj1"/>
              <a:gd fmla="val 2121832" name="adj2"/>
              <a:gd fmla="val 25028" name="adj3"/>
            </a:avLst>
          </a:prstGeom>
          <a:solidFill>
            <a:srgbClr val="BDC1C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1167450" y="1168250"/>
            <a:ext cx="6809100" cy="2612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58" name="Google Shape;58;p8"/>
          <p:cNvSpPr/>
          <p:nvPr/>
        </p:nvSpPr>
        <p:spPr>
          <a:xfrm rot="-899996">
            <a:off x="-1303250" y="3960928"/>
            <a:ext cx="2504850" cy="2504850"/>
          </a:xfrm>
          <a:prstGeom prst="blockArc">
            <a:avLst>
              <a:gd fmla="val 17160890" name="adj1"/>
              <a:gd fmla="val 722519" name="adj2"/>
              <a:gd fmla="val 7278" name="adj3"/>
            </a:avLst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1" name="Google Shape;61;p9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62" name="Google Shape;62;p9"/>
          <p:cNvSpPr/>
          <p:nvPr/>
        </p:nvSpPr>
        <p:spPr>
          <a:xfrm rot="-900094">
            <a:off x="3798381" y="4368678"/>
            <a:ext cx="1783690" cy="1783980"/>
          </a:xfrm>
          <a:prstGeom prst="blockArc">
            <a:avLst>
              <a:gd fmla="val 12085351" name="adj1"/>
              <a:gd fmla="val 16819483" name="adj2"/>
              <a:gd fmla="val 17550" name="adj3"/>
            </a:avLst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9"/>
          <p:cNvSpPr/>
          <p:nvPr/>
        </p:nvSpPr>
        <p:spPr>
          <a:xfrm>
            <a:off x="4572000" y="-73925"/>
            <a:ext cx="45720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9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5208725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9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9"/>
          <p:cNvSpPr txBox="1"/>
          <p:nvPr>
            <p:ph idx="1" type="subTitle"/>
          </p:nvPr>
        </p:nvSpPr>
        <p:spPr>
          <a:xfrm>
            <a:off x="5021275" y="810000"/>
            <a:ext cx="3549600" cy="385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602400" y="862850"/>
            <a:ext cx="3549600" cy="3186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933325" y="4230575"/>
            <a:ext cx="53772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theme" Target="../theme/theme2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b="1" sz="3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rive.google.com/file/d/1D4txyz3OJQZv9XNBbsPvNzcYUYxU0c7D/view?usp=sharing" TargetMode="External"/><Relationship Id="rId4" Type="http://schemas.openxmlformats.org/officeDocument/2006/relationships/hyperlink" Target="https://drive.google.com/file/d/1rgfiImur3jRGpcxm_0zerDWC_75ENRxn/view?usp=sharing" TargetMode="External"/><Relationship Id="rId5" Type="http://schemas.openxmlformats.org/officeDocument/2006/relationships/hyperlink" Target="https://drive.google.com/file/d/1yXK9KOSnMsyymJ2MM2Lib4XxXHapU9vp/view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/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Plan</a:t>
            </a:r>
            <a:endParaRPr/>
          </a:p>
        </p:txBody>
      </p:sp>
      <p:sp>
        <p:nvSpPr>
          <p:cNvPr id="222" name="Google Shape;222;p29"/>
          <p:cNvSpPr txBox="1"/>
          <p:nvPr>
            <p:ph idx="1" type="subTitle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&amp; Input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/>
          <p:nvPr>
            <p:ph idx="2" type="subTitle"/>
          </p:nvPr>
        </p:nvSpPr>
        <p:spPr>
          <a:xfrm>
            <a:off x="5909000" y="1404637"/>
            <a:ext cx="2448000" cy="5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All Schools - based on total enrollment</a:t>
            </a:r>
            <a:endParaRPr/>
          </a:p>
        </p:txBody>
      </p:sp>
      <p:sp>
        <p:nvSpPr>
          <p:cNvPr id="228" name="Google Shape;228;p30"/>
          <p:cNvSpPr txBox="1"/>
          <p:nvPr>
            <p:ph idx="1" type="subTitle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Local Control Funding Formula (LCFF)</a:t>
            </a:r>
            <a:endParaRPr/>
          </a:p>
        </p:txBody>
      </p:sp>
      <p:sp>
        <p:nvSpPr>
          <p:cNvPr id="229" name="Google Shape;229;p30"/>
          <p:cNvSpPr txBox="1"/>
          <p:nvPr>
            <p:ph idx="3" type="subTitle"/>
          </p:nvPr>
        </p:nvSpPr>
        <p:spPr>
          <a:xfrm>
            <a:off x="5909000" y="2170088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Funds</a:t>
            </a:r>
            <a:endParaRPr/>
          </a:p>
        </p:txBody>
      </p:sp>
      <p:sp>
        <p:nvSpPr>
          <p:cNvPr id="230" name="Google Shape;230;p30"/>
          <p:cNvSpPr txBox="1"/>
          <p:nvPr>
            <p:ph idx="4" type="subTitle"/>
          </p:nvPr>
        </p:nvSpPr>
        <p:spPr>
          <a:xfrm>
            <a:off x="5909000" y="2461128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Eligible Schools - based on enrollment of special populations</a:t>
            </a:r>
            <a:endParaRPr/>
          </a:p>
        </p:txBody>
      </p:sp>
      <p:sp>
        <p:nvSpPr>
          <p:cNvPr id="231" name="Google Shape;231;p30"/>
          <p:cNvSpPr txBox="1"/>
          <p:nvPr>
            <p:ph idx="5" type="subTitle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Emergency Funds</a:t>
            </a:r>
            <a:endParaRPr/>
          </a:p>
        </p:txBody>
      </p:sp>
      <p:sp>
        <p:nvSpPr>
          <p:cNvPr id="232" name="Google Shape;232;p30"/>
          <p:cNvSpPr txBox="1"/>
          <p:nvPr>
            <p:ph idx="6" type="subTitle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ELO (State)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(Federal)</a:t>
            </a:r>
            <a:endParaRPr/>
          </a:p>
        </p:txBody>
      </p:sp>
      <p:sp>
        <p:nvSpPr>
          <p:cNvPr id="233" name="Google Shape;233;p30"/>
          <p:cNvSpPr txBox="1"/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Public Schools Get Funded</a:t>
            </a:r>
            <a:endParaRPr/>
          </a:p>
        </p:txBody>
      </p:sp>
      <p:sp>
        <p:nvSpPr>
          <p:cNvPr id="234" name="Google Shape;234;p30"/>
          <p:cNvSpPr/>
          <p:nvPr/>
        </p:nvSpPr>
        <p:spPr>
          <a:xfrm>
            <a:off x="7743625" y="3887275"/>
            <a:ext cx="1245600" cy="1060800"/>
          </a:xfrm>
          <a:prstGeom prst="wedgeRectCallout">
            <a:avLst>
              <a:gd fmla="val -69326" name="adj1"/>
              <a:gd fmla="val -14984" name="adj2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Montserrat"/>
                <a:ea typeface="Montserrat"/>
                <a:cs typeface="Montserrat"/>
                <a:sym typeface="Montserrat"/>
              </a:rPr>
              <a:t>both sources are one time funds</a:t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35" name="Google Shape;235;p30"/>
          <p:cNvCxnSpPr/>
          <p:nvPr/>
        </p:nvCxnSpPr>
        <p:spPr>
          <a:xfrm>
            <a:off x="5242450" y="3355750"/>
            <a:ext cx="32325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idx="2" type="subTitle"/>
          </p:nvPr>
        </p:nvSpPr>
        <p:spPr>
          <a:xfrm>
            <a:off x="5909000" y="10353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LCAP - Local Control Accountability Plan</a:t>
            </a:r>
            <a:endParaRPr/>
          </a:p>
        </p:txBody>
      </p:sp>
      <p:sp>
        <p:nvSpPr>
          <p:cNvPr id="241" name="Google Shape;241;p31"/>
          <p:cNvSpPr txBox="1"/>
          <p:nvPr>
            <p:ph idx="1" type="subTitle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LCFF</a:t>
            </a:r>
            <a:endParaRPr/>
          </a:p>
        </p:txBody>
      </p:sp>
      <p:sp>
        <p:nvSpPr>
          <p:cNvPr id="242" name="Google Shape;242;p31"/>
          <p:cNvSpPr txBox="1"/>
          <p:nvPr>
            <p:ph idx="3" type="subTitle"/>
          </p:nvPr>
        </p:nvSpPr>
        <p:spPr>
          <a:xfrm>
            <a:off x="5909000" y="202852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 Funds</a:t>
            </a:r>
            <a:endParaRPr/>
          </a:p>
        </p:txBody>
      </p:sp>
      <p:sp>
        <p:nvSpPr>
          <p:cNvPr id="243" name="Google Shape;243;p31"/>
          <p:cNvSpPr txBox="1"/>
          <p:nvPr>
            <p:ph idx="4" type="subTitle"/>
          </p:nvPr>
        </p:nvSpPr>
        <p:spPr>
          <a:xfrm>
            <a:off x="5909000" y="24450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LCAP Federal Addendum</a:t>
            </a:r>
            <a:endParaRPr/>
          </a:p>
        </p:txBody>
      </p:sp>
      <p:sp>
        <p:nvSpPr>
          <p:cNvPr id="244" name="Google Shape;244;p31"/>
          <p:cNvSpPr txBox="1"/>
          <p:nvPr>
            <p:ph idx="5" type="subTitle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Emergency Funds</a:t>
            </a:r>
            <a:endParaRPr/>
          </a:p>
        </p:txBody>
      </p:sp>
      <p:sp>
        <p:nvSpPr>
          <p:cNvPr id="245" name="Google Shape;245;p31"/>
          <p:cNvSpPr txBox="1"/>
          <p:nvPr>
            <p:ph idx="6" type="subTitle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ELO Plan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Plan</a:t>
            </a:r>
            <a:endParaRPr/>
          </a:p>
        </p:txBody>
      </p:sp>
      <p:sp>
        <p:nvSpPr>
          <p:cNvPr id="246" name="Google Shape;246;p31"/>
          <p:cNvSpPr txBox="1"/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We're Held Accountable</a:t>
            </a:r>
            <a:endParaRPr/>
          </a:p>
        </p:txBody>
      </p:sp>
      <p:cxnSp>
        <p:nvCxnSpPr>
          <p:cNvPr id="247" name="Google Shape;247;p31"/>
          <p:cNvCxnSpPr/>
          <p:nvPr/>
        </p:nvCxnSpPr>
        <p:spPr>
          <a:xfrm>
            <a:off x="5242450" y="3355750"/>
            <a:ext cx="3232500" cy="1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32"/>
          <p:cNvGrpSpPr/>
          <p:nvPr/>
        </p:nvGrpSpPr>
        <p:grpSpPr>
          <a:xfrm>
            <a:off x="5207000" y="684246"/>
            <a:ext cx="1944600" cy="3869400"/>
            <a:chOff x="1126863" y="1078334"/>
            <a:chExt cx="1944600" cy="3869400"/>
          </a:xfrm>
        </p:grpSpPr>
        <p:sp>
          <p:nvSpPr>
            <p:cNvPr id="253" name="Google Shape;253;p32"/>
            <p:cNvSpPr/>
            <p:nvPr/>
          </p:nvSpPr>
          <p:spPr>
            <a:xfrm>
              <a:off x="1126863" y="1078334"/>
              <a:ext cx="1944600" cy="3869400"/>
            </a:xfrm>
            <a:prstGeom prst="round2DiagRect">
              <a:avLst>
                <a:gd fmla="val 0" name="adj1"/>
                <a:gd fmla="val 17764" name="adj2"/>
              </a:avLst>
            </a:prstGeom>
            <a:solidFill>
              <a:srgbClr val="BDE9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dk2"/>
                </a:solidFill>
              </a:endParaRPr>
            </a:p>
          </p:txBody>
        </p:sp>
        <p:sp>
          <p:nvSpPr>
            <p:cNvPr id="254" name="Google Shape;254;p32"/>
            <p:cNvSpPr txBox="1"/>
            <p:nvPr/>
          </p:nvSpPr>
          <p:spPr>
            <a:xfrm>
              <a:off x="1373313" y="2114636"/>
              <a:ext cx="1451700" cy="242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Supplemental supports &amp; strategies to continue safe in-person learning and address the impact of lost instructional time.</a:t>
              </a: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5" name="Google Shape;255;p32"/>
            <p:cNvSpPr txBox="1"/>
            <p:nvPr/>
          </p:nvSpPr>
          <p:spPr>
            <a:xfrm>
              <a:off x="1351627" y="1654735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chemeClr val="dk2"/>
                  </a:solidFill>
                  <a:latin typeface="Roboto"/>
                  <a:ea typeface="Roboto"/>
                  <a:cs typeface="Roboto"/>
                  <a:sym typeface="Roboto"/>
                </a:rPr>
                <a:t>ESSER III Plan</a:t>
              </a:r>
              <a:endPara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56" name="Google Shape;256;p32"/>
          <p:cNvGrpSpPr/>
          <p:nvPr/>
        </p:nvGrpSpPr>
        <p:grpSpPr>
          <a:xfrm>
            <a:off x="3262400" y="684251"/>
            <a:ext cx="1944600" cy="3869378"/>
            <a:chOff x="3071457" y="2013875"/>
            <a:chExt cx="1944600" cy="1569600"/>
          </a:xfrm>
        </p:grpSpPr>
        <p:sp>
          <p:nvSpPr>
            <p:cNvPr id="257" name="Google Shape;257;p32"/>
            <p:cNvSpPr/>
            <p:nvPr/>
          </p:nvSpPr>
          <p:spPr>
            <a:xfrm flipH="1" rot="10800000">
              <a:off x="3071457" y="2013875"/>
              <a:ext cx="1944600" cy="1569600"/>
            </a:xfrm>
            <a:prstGeom prst="round2DiagRect">
              <a:avLst>
                <a:gd fmla="val 0" name="adj1"/>
                <a:gd fmla="val 17764" name="adj2"/>
              </a:avLst>
            </a:prstGeom>
            <a:solidFill>
              <a:srgbClr val="75C4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32"/>
            <p:cNvSpPr txBox="1"/>
            <p:nvPr/>
          </p:nvSpPr>
          <p:spPr>
            <a:xfrm>
              <a:off x="3316102" y="2256385"/>
              <a:ext cx="14517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ELO Plan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9" name="Google Shape;259;p32"/>
            <p:cNvSpPr txBox="1"/>
            <p:nvPr/>
          </p:nvSpPr>
          <p:spPr>
            <a:xfrm>
              <a:off x="3305682" y="2425941"/>
              <a:ext cx="1451700" cy="96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Supplemental instruction and support strategies to extend learning and recover lost learning.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0" name="Google Shape;260;p32"/>
          <p:cNvGrpSpPr/>
          <p:nvPr/>
        </p:nvGrpSpPr>
        <p:grpSpPr>
          <a:xfrm>
            <a:off x="1317929" y="684102"/>
            <a:ext cx="1944477" cy="3869378"/>
            <a:chOff x="5015938" y="2013875"/>
            <a:chExt cx="3001200" cy="1569600"/>
          </a:xfrm>
        </p:grpSpPr>
        <p:sp>
          <p:nvSpPr>
            <p:cNvPr id="261" name="Google Shape;261;p32"/>
            <p:cNvSpPr/>
            <p:nvPr/>
          </p:nvSpPr>
          <p:spPr>
            <a:xfrm>
              <a:off x="5015938" y="2013875"/>
              <a:ext cx="3001200" cy="1569600"/>
            </a:xfrm>
            <a:prstGeom prst="round2DiagRect">
              <a:avLst>
                <a:gd fmla="val 0" name="adj1"/>
                <a:gd fmla="val 17764" name="adj2"/>
              </a:avLst>
            </a:prstGeom>
            <a:solidFill>
              <a:srgbClr val="46A3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32"/>
            <p:cNvSpPr txBox="1"/>
            <p:nvPr/>
          </p:nvSpPr>
          <p:spPr>
            <a:xfrm>
              <a:off x="5360226" y="2256387"/>
              <a:ext cx="2417100" cy="45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LCAP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63" name="Google Shape;263;p32"/>
            <p:cNvSpPr txBox="1"/>
            <p:nvPr/>
          </p:nvSpPr>
          <p:spPr>
            <a:xfrm>
              <a:off x="5307990" y="2439823"/>
              <a:ext cx="2417100" cy="77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Yearly goals set by each school based on data and need.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4" name="Google Shape;264;p32"/>
          <p:cNvGrpSpPr/>
          <p:nvPr/>
        </p:nvGrpSpPr>
        <p:grpSpPr>
          <a:xfrm>
            <a:off x="3113859" y="2284071"/>
            <a:ext cx="260366" cy="260366"/>
            <a:chOff x="3157188" y="909150"/>
            <a:chExt cx="470400" cy="470400"/>
          </a:xfrm>
        </p:grpSpPr>
        <p:sp>
          <p:nvSpPr>
            <p:cNvPr id="265" name="Google Shape;265;p32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32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fmla="val 9900" name="adj1"/>
              </a:avLst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7" name="Google Shape;267;p32"/>
          <p:cNvGrpSpPr/>
          <p:nvPr/>
        </p:nvGrpSpPr>
        <p:grpSpPr>
          <a:xfrm>
            <a:off x="5070728" y="2284071"/>
            <a:ext cx="260366" cy="260366"/>
            <a:chOff x="3157188" y="909150"/>
            <a:chExt cx="470400" cy="470400"/>
          </a:xfrm>
        </p:grpSpPr>
        <p:sp>
          <p:nvSpPr>
            <p:cNvPr id="268" name="Google Shape;268;p32"/>
            <p:cNvSpPr/>
            <p:nvPr/>
          </p:nvSpPr>
          <p:spPr>
            <a:xfrm>
              <a:off x="3157188" y="909150"/>
              <a:ext cx="470400" cy="4704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3243138" y="995100"/>
              <a:ext cx="298500" cy="298500"/>
            </a:xfrm>
            <a:prstGeom prst="mathPlus">
              <a:avLst>
                <a:gd fmla="val 9900" name="adj1"/>
              </a:avLst>
            </a:prstGeom>
            <a:solidFill>
              <a:srgbClr val="307B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DE9E7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3"/>
          <p:cNvSpPr txBox="1"/>
          <p:nvPr>
            <p:ph idx="1" type="subTitle"/>
          </p:nvPr>
        </p:nvSpPr>
        <p:spPr>
          <a:xfrm>
            <a:off x="1030775" y="130592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JCS-Manzanita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5" name="Google Shape;275;p33"/>
          <p:cNvSpPr txBox="1"/>
          <p:nvPr>
            <p:ph idx="2" type="subTitle"/>
          </p:nvPr>
        </p:nvSpPr>
        <p:spPr>
          <a:xfrm>
            <a:off x="1030775" y="1753100"/>
            <a:ext cx="2253000" cy="17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$249,402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ACCESS Teacher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Continue to employ existing staff through 21-22 school year </a:t>
            </a:r>
            <a:endParaRPr/>
          </a:p>
        </p:txBody>
      </p:sp>
      <p:sp>
        <p:nvSpPr>
          <p:cNvPr id="276" name="Google Shape;276;p33"/>
          <p:cNvSpPr txBox="1"/>
          <p:nvPr>
            <p:ph idx="3" type="subTitle"/>
          </p:nvPr>
        </p:nvSpPr>
        <p:spPr>
          <a:xfrm>
            <a:off x="3445500" y="130592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JCS-Pine Hills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7" name="Google Shape;277;p33"/>
          <p:cNvSpPr txBox="1"/>
          <p:nvPr>
            <p:ph idx="4" type="subTitle"/>
          </p:nvPr>
        </p:nvSpPr>
        <p:spPr>
          <a:xfrm>
            <a:off x="3445500" y="1753100"/>
            <a:ext cx="2253000" cy="167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$484,553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ACCESS Teacher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Continue to employ existing staff through 23-24 school year</a:t>
            </a:r>
            <a:endParaRPr/>
          </a:p>
        </p:txBody>
      </p:sp>
      <p:sp>
        <p:nvSpPr>
          <p:cNvPr id="278" name="Google Shape;278;p33"/>
          <p:cNvSpPr txBox="1"/>
          <p:nvPr>
            <p:ph idx="5" type="subTitle"/>
          </p:nvPr>
        </p:nvSpPr>
        <p:spPr>
          <a:xfrm>
            <a:off x="5860225" y="1305925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dk2"/>
                </a:solidFill>
              </a:rPr>
              <a:t>JCS-Pine Valley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79" name="Google Shape;279;p33"/>
          <p:cNvSpPr txBox="1"/>
          <p:nvPr>
            <p:ph idx="6" type="subTitle"/>
          </p:nvPr>
        </p:nvSpPr>
        <p:spPr>
          <a:xfrm>
            <a:off x="5860225" y="1753100"/>
            <a:ext cx="2253000" cy="90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$135,390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Continue home study hub through 22-23 school year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Continue to employ existing staff through 23-24 school year</a:t>
            </a:r>
            <a:endParaRPr/>
          </a:p>
        </p:txBody>
      </p:sp>
      <p:sp>
        <p:nvSpPr>
          <p:cNvPr id="280" name="Google Shape;280;p33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ESSER III Fund Planned Uses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"/>
          <p:cNvSpPr txBox="1"/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Addressing Continuing Needs</a:t>
            </a:r>
            <a:endParaRPr/>
          </a:p>
        </p:txBody>
      </p:sp>
      <p:sp>
        <p:nvSpPr>
          <p:cNvPr id="286" name="Google Shape;286;p34"/>
          <p:cNvSpPr txBox="1"/>
          <p:nvPr>
            <p:ph idx="1" type="subTitle"/>
          </p:nvPr>
        </p:nvSpPr>
        <p:spPr>
          <a:xfrm>
            <a:off x="103077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Targeted Support for Special Populations</a:t>
            </a:r>
            <a:endParaRPr/>
          </a:p>
        </p:txBody>
      </p:sp>
      <p:sp>
        <p:nvSpPr>
          <p:cNvPr id="287" name="Google Shape;287;p34"/>
          <p:cNvSpPr txBox="1"/>
          <p:nvPr>
            <p:ph idx="3" type="subTitle"/>
          </p:nvPr>
        </p:nvSpPr>
        <p:spPr>
          <a:xfrm>
            <a:off x="3445500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Academic Intervention</a:t>
            </a:r>
            <a:endParaRPr/>
          </a:p>
        </p:txBody>
      </p:sp>
      <p:sp>
        <p:nvSpPr>
          <p:cNvPr id="288" name="Google Shape;288;p34"/>
          <p:cNvSpPr txBox="1"/>
          <p:nvPr>
            <p:ph idx="5" type="subTitle"/>
          </p:nvPr>
        </p:nvSpPr>
        <p:spPr>
          <a:xfrm>
            <a:off x="5860225" y="34124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College &amp; Career Readiness</a:t>
            </a:r>
            <a:endParaRPr/>
          </a:p>
        </p:txBody>
      </p:sp>
      <p:sp>
        <p:nvSpPr>
          <p:cNvPr id="289" name="Google Shape;289;p34"/>
          <p:cNvSpPr txBox="1"/>
          <p:nvPr>
            <p:ph idx="7" type="subTitle"/>
          </p:nvPr>
        </p:nvSpPr>
        <p:spPr>
          <a:xfrm>
            <a:off x="103077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Accelerated Learning</a:t>
            </a:r>
            <a:endParaRPr/>
          </a:p>
        </p:txBody>
      </p:sp>
      <p:sp>
        <p:nvSpPr>
          <p:cNvPr id="290" name="Google Shape;290;p34"/>
          <p:cNvSpPr txBox="1"/>
          <p:nvPr>
            <p:ph idx="9" type="subTitle"/>
          </p:nvPr>
        </p:nvSpPr>
        <p:spPr>
          <a:xfrm>
            <a:off x="3445500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Social/Emotional/Mental Health</a:t>
            </a:r>
            <a:endParaRPr/>
          </a:p>
        </p:txBody>
      </p:sp>
      <p:sp>
        <p:nvSpPr>
          <p:cNvPr id="291" name="Google Shape;291;p34"/>
          <p:cNvSpPr txBox="1"/>
          <p:nvPr>
            <p:ph idx="14" type="subTitle"/>
          </p:nvPr>
        </p:nvSpPr>
        <p:spPr>
          <a:xfrm>
            <a:off x="5860225" y="1864600"/>
            <a:ext cx="22530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Reduced Class Sizes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5"/>
          <p:cNvSpPr txBox="1"/>
          <p:nvPr/>
        </p:nvSpPr>
        <p:spPr>
          <a:xfrm>
            <a:off x="1049950" y="1490300"/>
            <a:ext cx="7432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JCS-Manzanita ESSER III Plan DRAFT</a:t>
            </a:r>
            <a:endParaRPr b="1" sz="1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 u="sng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JCS-Pine Hills ESSER III Plan DRAFT</a:t>
            </a:r>
            <a:endParaRPr b="1" sz="1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 u="sng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JCS-Pine Valley ESSER III Plan DRAFT</a:t>
            </a:r>
            <a:endParaRPr b="1" sz="18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7" name="Google Shape;297;p35"/>
          <p:cNvSpPr txBox="1"/>
          <p:nvPr/>
        </p:nvSpPr>
        <p:spPr>
          <a:xfrm>
            <a:off x="-117975" y="306725"/>
            <a:ext cx="9473100" cy="646500"/>
          </a:xfrm>
          <a:prstGeom prst="rect">
            <a:avLst/>
          </a:prstGeom>
          <a:solidFill>
            <a:srgbClr val="C8F0EE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ESSER III Draft Plans</a:t>
            </a:r>
            <a:endParaRPr b="1" sz="3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6"/>
          <p:cNvSpPr txBox="1"/>
          <p:nvPr>
            <p:ph idx="1" type="subTitle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303" name="Google Shape;303;p36"/>
          <p:cNvSpPr txBox="1"/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&amp; 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