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5143500" cx="9144000"/>
  <p:notesSz cx="6858000" cy="9144000"/>
  <p:embeddedFontLst>
    <p:embeddedFont>
      <p:font typeface="Raleway"/>
      <p:regular r:id="rId29"/>
      <p:bold r:id="rId30"/>
      <p:italic r:id="rId31"/>
      <p:boldItalic r:id="rId32"/>
    </p:embeddedFont>
    <p:embeddedFont>
      <p:font typeface="Unbounded Medium"/>
      <p:regular r:id="rId33"/>
      <p:bold r:id="rId34"/>
    </p:embeddedFont>
    <p:embeddedFont>
      <p:font typeface="Arimo"/>
      <p:regular r:id="rId35"/>
      <p:bold r:id="rId36"/>
      <p:italic r:id="rId37"/>
      <p:boldItalic r:id="rId38"/>
    </p:embeddedFont>
    <p:embeddedFont>
      <p:font typeface="DM Sans Light"/>
      <p:regular r:id="rId39"/>
      <p:bold r:id="rId40"/>
      <p:italic r:id="rId41"/>
      <p:boldItalic r:id="rId42"/>
    </p:embeddedFont>
    <p:embeddedFont>
      <p:font typeface="Gwendolyn"/>
      <p:regular r:id="rId43"/>
      <p:bold r:id="rId44"/>
    </p:embeddedFont>
    <p:embeddedFont>
      <p:font typeface="DM Sans"/>
      <p:regular r:id="rId45"/>
      <p:bold r:id="rId46"/>
      <p:italic r:id="rId47"/>
      <p:boldItalic r:id="rId48"/>
    </p:embeddedFont>
    <p:embeddedFont>
      <p:font typeface="Viaoda Libre"/>
      <p:regular r:id="rId49"/>
    </p:embeddedFont>
    <p:embeddedFont>
      <p:font typeface="Unbounded"/>
      <p:regular r:id="rId50"/>
      <p:bold r:id="rId5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E118EC5-09C9-4BE7-B93D-B5D4BFC1DAFA}">
  <a:tblStyle styleId="{BE118EC5-09C9-4BE7-B93D-B5D4BFC1DAF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DMSansLight-bold.fntdata"/><Relationship Id="rId42" Type="http://schemas.openxmlformats.org/officeDocument/2006/relationships/font" Target="fonts/DMSansLight-boldItalic.fntdata"/><Relationship Id="rId41" Type="http://schemas.openxmlformats.org/officeDocument/2006/relationships/font" Target="fonts/DMSansLight-italic.fntdata"/><Relationship Id="rId44" Type="http://schemas.openxmlformats.org/officeDocument/2006/relationships/font" Target="fonts/Gwendolyn-bold.fntdata"/><Relationship Id="rId43" Type="http://schemas.openxmlformats.org/officeDocument/2006/relationships/font" Target="fonts/Gwendolyn-regular.fntdata"/><Relationship Id="rId46" Type="http://schemas.openxmlformats.org/officeDocument/2006/relationships/font" Target="fonts/DMSans-bold.fntdata"/><Relationship Id="rId45" Type="http://schemas.openxmlformats.org/officeDocument/2006/relationships/font" Target="fonts/DMSans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DMSans-boldItalic.fntdata"/><Relationship Id="rId47" Type="http://schemas.openxmlformats.org/officeDocument/2006/relationships/font" Target="fonts/DMSans-italic.fntdata"/><Relationship Id="rId49" Type="http://schemas.openxmlformats.org/officeDocument/2006/relationships/font" Target="fonts/ViaodaLibre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aleway-italic.fntdata"/><Relationship Id="rId30" Type="http://schemas.openxmlformats.org/officeDocument/2006/relationships/font" Target="fonts/Raleway-bold.fntdata"/><Relationship Id="rId33" Type="http://schemas.openxmlformats.org/officeDocument/2006/relationships/font" Target="fonts/UnboundedMedium-regular.fntdata"/><Relationship Id="rId32" Type="http://schemas.openxmlformats.org/officeDocument/2006/relationships/font" Target="fonts/Raleway-boldItalic.fntdata"/><Relationship Id="rId35" Type="http://schemas.openxmlformats.org/officeDocument/2006/relationships/font" Target="fonts/Arimo-regular.fntdata"/><Relationship Id="rId34" Type="http://schemas.openxmlformats.org/officeDocument/2006/relationships/font" Target="fonts/UnboundedMedium-bold.fntdata"/><Relationship Id="rId37" Type="http://schemas.openxmlformats.org/officeDocument/2006/relationships/font" Target="fonts/Arimo-italic.fntdata"/><Relationship Id="rId36" Type="http://schemas.openxmlformats.org/officeDocument/2006/relationships/font" Target="fonts/Arimo-bold.fntdata"/><Relationship Id="rId39" Type="http://schemas.openxmlformats.org/officeDocument/2006/relationships/font" Target="fonts/DMSansLight-regular.fntdata"/><Relationship Id="rId38" Type="http://schemas.openxmlformats.org/officeDocument/2006/relationships/font" Target="fonts/Arimo-boldItalic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font" Target="fonts/Raleway-regular.fntdata"/><Relationship Id="rId51" Type="http://schemas.openxmlformats.org/officeDocument/2006/relationships/font" Target="fonts/Unbounded-bold.fntdata"/><Relationship Id="rId50" Type="http://schemas.openxmlformats.org/officeDocument/2006/relationships/font" Target="fonts/Unbounded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661d088f0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5661d088f0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bba6a2b9c5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bba6a2b9c5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bde0bd14e2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bde0bd14e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bba6a2b9c5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bba6a2b9c5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bba6a2b9c5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3bba6a2b9c5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bba6a2b9c5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3bba6a2b9c5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bba6a2b9c5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bba6a2b9c5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bba6a2b9c5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bba6a2b9c5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bba6a2b9c5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bba6a2b9c5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bba6a2b9c5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3bba6a2b9c5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bba6a2b9c5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3bba6a2b9c5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421486c3c2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421486c3c2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bba6a2b9c5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3bba6a2b9c5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bba6a2b9c5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3bba6a2b9c5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bba6a2b9c5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3bba6a2b9c5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3421486c3c2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3421486c3c2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421486c3c2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421486c3c2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4fcbe32f55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4fcbe32f55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c33792be98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c33792be98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3c3213ee18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3c3213ee18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bba6a2b9c5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bba6a2b9c5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bcf70bd140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bcf70bd140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bba6a2b9c5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bba6a2b9c5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jp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jp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hyperlink" Target="https://bit.ly/3A1uf1Q" TargetMode="External"/><Relationship Id="rId4" Type="http://schemas.openxmlformats.org/officeDocument/2006/relationships/hyperlink" Target="http://bit.ly/2TtBDfr" TargetMode="External"/><Relationship Id="rId5" Type="http://schemas.openxmlformats.org/officeDocument/2006/relationships/image" Target="../media/image2.jp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jp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 title="water.png"/>
          <p:cNvPicPr preferRelativeResize="0"/>
          <p:nvPr/>
        </p:nvPicPr>
        <p:blipFill>
          <a:blip r:embed="rId2">
            <a:alphaModFix amt="72000"/>
          </a:blip>
          <a:stretch>
            <a:fillRect/>
          </a:stretch>
        </p:blipFill>
        <p:spPr>
          <a:xfrm flipH="1"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418125" y="3662700"/>
            <a:ext cx="6366600" cy="11523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DM Sans"/>
                <a:ea typeface="DM Sans"/>
                <a:cs typeface="DM Sans"/>
                <a:sym typeface="DM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 rot="-162">
            <a:off x="418125" y="282574"/>
            <a:ext cx="6366600" cy="3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b="0" sz="6700">
                <a:latin typeface="Unbounded"/>
                <a:ea typeface="Unbounded"/>
                <a:cs typeface="Unbounded"/>
                <a:sym typeface="Unbound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pic>
        <p:nvPicPr>
          <p:cNvPr id="12" name="Google Shape;12;p2" title="watercolor-floral-pattern-with-pink-orange-blue-flowers.jpg"/>
          <p:cNvPicPr preferRelativeResize="0"/>
          <p:nvPr/>
        </p:nvPicPr>
        <p:blipFill rotWithShape="1">
          <a:blip r:embed="rId3">
            <a:alphaModFix/>
          </a:blip>
          <a:srcRect b="0" l="13583" r="13583" t="0"/>
          <a:stretch/>
        </p:blipFill>
        <p:spPr>
          <a:xfrm>
            <a:off x="7003923" y="0"/>
            <a:ext cx="214007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1" title="water.png"/>
          <p:cNvPicPr preferRelativeResize="0"/>
          <p:nvPr/>
        </p:nvPicPr>
        <p:blipFill>
          <a:blip r:embed="rId2">
            <a:alphaModFix amt="72000"/>
          </a:blip>
          <a:stretch>
            <a:fillRect/>
          </a:stretch>
        </p:blipFill>
        <p:spPr>
          <a:xfrm flipH="1"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1284000" y="1952850"/>
            <a:ext cx="4454700" cy="79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subTitle"/>
          </p:nvPr>
        </p:nvSpPr>
        <p:spPr>
          <a:xfrm>
            <a:off x="1284000" y="2816250"/>
            <a:ext cx="4454700" cy="3744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59" name="Google Shape;59;p11" title="watercolor-floral-pattern-with-pink-orange-blue-flowers.jpg"/>
          <p:cNvPicPr preferRelativeResize="0"/>
          <p:nvPr/>
        </p:nvPicPr>
        <p:blipFill rotWithShape="1">
          <a:blip r:embed="rId3">
            <a:alphaModFix/>
          </a:blip>
          <a:srcRect b="0" l="29148" r="48474" t="0"/>
          <a:stretch/>
        </p:blipFill>
        <p:spPr>
          <a:xfrm flipH="1" rot="10800000">
            <a:off x="0" y="0"/>
            <a:ext cx="65754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2_1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3" title="water.png"/>
          <p:cNvPicPr preferRelativeResize="0"/>
          <p:nvPr/>
        </p:nvPicPr>
        <p:blipFill>
          <a:blip r:embed="rId2">
            <a:alphaModFix amt="72000"/>
          </a:blip>
          <a:stretch>
            <a:fillRect/>
          </a:stretch>
        </p:blipFill>
        <p:spPr>
          <a:xfrm flipH="1"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 txBox="1"/>
          <p:nvPr>
            <p:ph idx="1" type="subTitle"/>
          </p:nvPr>
        </p:nvSpPr>
        <p:spPr>
          <a:xfrm flipH="1">
            <a:off x="2682400" y="1525375"/>
            <a:ext cx="38574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3"/>
          <p:cNvSpPr txBox="1"/>
          <p:nvPr>
            <p:ph hasCustomPrompt="1" type="title"/>
          </p:nvPr>
        </p:nvSpPr>
        <p:spPr>
          <a:xfrm flipH="1">
            <a:off x="979125" y="1316075"/>
            <a:ext cx="661200" cy="403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>
                <a:latin typeface="Gwendolyn"/>
                <a:ea typeface="Gwendolyn"/>
                <a:cs typeface="Gwendolyn"/>
                <a:sym typeface="Gwendoly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5" name="Google Shape;65;p13"/>
          <p:cNvSpPr txBox="1"/>
          <p:nvPr>
            <p:ph idx="2" type="subTitle"/>
          </p:nvPr>
        </p:nvSpPr>
        <p:spPr>
          <a:xfrm flipH="1">
            <a:off x="2682400" y="1169625"/>
            <a:ext cx="3857400" cy="4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latin typeface="Viaoda Libre"/>
                <a:ea typeface="Viaoda Libre"/>
                <a:cs typeface="Viaoda Libre"/>
                <a:sym typeface="Viaoda Libr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66" name="Google Shape;66;p13"/>
          <p:cNvSpPr txBox="1"/>
          <p:nvPr>
            <p:ph idx="3" type="subTitle"/>
          </p:nvPr>
        </p:nvSpPr>
        <p:spPr>
          <a:xfrm flipH="1">
            <a:off x="2682400" y="2427375"/>
            <a:ext cx="38574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3"/>
          <p:cNvSpPr txBox="1"/>
          <p:nvPr>
            <p:ph hasCustomPrompt="1" idx="4" type="title"/>
          </p:nvPr>
        </p:nvSpPr>
        <p:spPr>
          <a:xfrm flipH="1">
            <a:off x="979125" y="2218075"/>
            <a:ext cx="661200" cy="403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200">
                <a:latin typeface="Gwendolyn"/>
                <a:ea typeface="Gwendolyn"/>
                <a:cs typeface="Gwendolyn"/>
                <a:sym typeface="Gwendoly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8" name="Google Shape;68;p13"/>
          <p:cNvSpPr txBox="1"/>
          <p:nvPr>
            <p:ph idx="5" type="subTitle"/>
          </p:nvPr>
        </p:nvSpPr>
        <p:spPr>
          <a:xfrm flipH="1">
            <a:off x="2682400" y="2071625"/>
            <a:ext cx="3857400" cy="4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latin typeface="Viaoda Libre"/>
                <a:ea typeface="Viaoda Libre"/>
                <a:cs typeface="Viaoda Libre"/>
                <a:sym typeface="Viaoda Libr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69" name="Google Shape;69;p13"/>
          <p:cNvSpPr txBox="1"/>
          <p:nvPr>
            <p:ph idx="6" type="subTitle"/>
          </p:nvPr>
        </p:nvSpPr>
        <p:spPr>
          <a:xfrm flipH="1">
            <a:off x="2682400" y="3329375"/>
            <a:ext cx="38574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3"/>
          <p:cNvSpPr txBox="1"/>
          <p:nvPr>
            <p:ph hasCustomPrompt="1" idx="7" type="title"/>
          </p:nvPr>
        </p:nvSpPr>
        <p:spPr>
          <a:xfrm flipH="1">
            <a:off x="979125" y="3120075"/>
            <a:ext cx="661200" cy="403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200">
                <a:latin typeface="Gwendolyn"/>
                <a:ea typeface="Gwendolyn"/>
                <a:cs typeface="Gwendolyn"/>
                <a:sym typeface="Gwendoly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1" name="Google Shape;71;p13"/>
          <p:cNvSpPr txBox="1"/>
          <p:nvPr>
            <p:ph idx="8" type="subTitle"/>
          </p:nvPr>
        </p:nvSpPr>
        <p:spPr>
          <a:xfrm flipH="1">
            <a:off x="2682400" y="2973625"/>
            <a:ext cx="3857400" cy="4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latin typeface="Viaoda Libre"/>
                <a:ea typeface="Viaoda Libre"/>
                <a:cs typeface="Viaoda Libre"/>
                <a:sym typeface="Viaoda Libr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2" name="Google Shape;72;p13"/>
          <p:cNvSpPr txBox="1"/>
          <p:nvPr>
            <p:ph idx="9" type="subTitle"/>
          </p:nvPr>
        </p:nvSpPr>
        <p:spPr>
          <a:xfrm flipH="1">
            <a:off x="2682400" y="4231375"/>
            <a:ext cx="38574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hasCustomPrompt="1" idx="13" type="title"/>
          </p:nvPr>
        </p:nvSpPr>
        <p:spPr>
          <a:xfrm flipH="1">
            <a:off x="979125" y="4022075"/>
            <a:ext cx="661200" cy="403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200">
                <a:latin typeface="Gwendolyn"/>
                <a:ea typeface="Gwendolyn"/>
                <a:cs typeface="Gwendolyn"/>
                <a:sym typeface="Gwendoly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4" name="Google Shape;74;p13"/>
          <p:cNvSpPr txBox="1"/>
          <p:nvPr>
            <p:ph idx="14" type="subTitle"/>
          </p:nvPr>
        </p:nvSpPr>
        <p:spPr>
          <a:xfrm flipH="1">
            <a:off x="2682400" y="3875625"/>
            <a:ext cx="3857400" cy="4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latin typeface="Viaoda Libre"/>
                <a:ea typeface="Viaoda Libre"/>
                <a:cs typeface="Viaoda Libre"/>
                <a:sym typeface="Viaoda Libr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5" name="Google Shape;75;p13"/>
          <p:cNvSpPr txBox="1"/>
          <p:nvPr>
            <p:ph idx="15" type="title"/>
          </p:nvPr>
        </p:nvSpPr>
        <p:spPr>
          <a:xfrm flipH="1">
            <a:off x="418000" y="64025"/>
            <a:ext cx="5635200" cy="823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900"/>
              <a:buNone/>
              <a:defRPr b="0" sz="2900"/>
            </a:lvl1pPr>
            <a:lvl2pPr lvl="1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/>
        </p:txBody>
      </p:sp>
      <p:pic>
        <p:nvPicPr>
          <p:cNvPr id="76" name="Google Shape;76;p13" title="watercolor-floral-pattern-with-pink-orange-blue-flowers.jpg"/>
          <p:cNvPicPr preferRelativeResize="0"/>
          <p:nvPr/>
        </p:nvPicPr>
        <p:blipFill rotWithShape="1">
          <a:blip r:embed="rId3">
            <a:alphaModFix/>
          </a:blip>
          <a:srcRect b="0" l="73240" r="4382" t="0"/>
          <a:stretch/>
        </p:blipFill>
        <p:spPr>
          <a:xfrm>
            <a:off x="8486450" y="0"/>
            <a:ext cx="65754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ONE_COLUMN_TEXT_1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4" title="water.png"/>
          <p:cNvPicPr preferRelativeResize="0"/>
          <p:nvPr/>
        </p:nvPicPr>
        <p:blipFill>
          <a:blip r:embed="rId2">
            <a:alphaModFix amt="72000"/>
          </a:blip>
          <a:stretch>
            <a:fillRect/>
          </a:stretch>
        </p:blipFill>
        <p:spPr>
          <a:xfrm flipH="1"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4"/>
          <p:cNvSpPr txBox="1"/>
          <p:nvPr>
            <p:ph idx="1" type="subTitle"/>
          </p:nvPr>
        </p:nvSpPr>
        <p:spPr>
          <a:xfrm>
            <a:off x="1197000" y="1575000"/>
            <a:ext cx="6750000" cy="300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80" name="Google Shape;80;p14"/>
          <p:cNvCxnSpPr/>
          <p:nvPr/>
        </p:nvCxnSpPr>
        <p:spPr>
          <a:xfrm>
            <a:off x="-29150" y="4365375"/>
            <a:ext cx="91833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1" name="Google Shape;81;p14"/>
          <p:cNvSpPr txBox="1"/>
          <p:nvPr>
            <p:ph type="title"/>
          </p:nvPr>
        </p:nvSpPr>
        <p:spPr>
          <a:xfrm flipH="1">
            <a:off x="1000724" y="64025"/>
            <a:ext cx="7660200" cy="823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900"/>
              <a:buNone/>
              <a:defRPr b="0" sz="2900"/>
            </a:lvl1pPr>
            <a:lvl2pPr lvl="1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/>
        </p:txBody>
      </p:sp>
      <p:pic>
        <p:nvPicPr>
          <p:cNvPr id="82" name="Google Shape;82;p14" title="watercolor-floral-pattern-with-pink-orange-blue-flowers.jpg"/>
          <p:cNvPicPr preferRelativeResize="0"/>
          <p:nvPr/>
        </p:nvPicPr>
        <p:blipFill rotWithShape="1">
          <a:blip r:embed="rId3">
            <a:alphaModFix/>
          </a:blip>
          <a:srcRect b="0" l="49897" r="27725" t="0"/>
          <a:stretch/>
        </p:blipFill>
        <p:spPr>
          <a:xfrm flipH="1" rot="10800000">
            <a:off x="0" y="0"/>
            <a:ext cx="65754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ONE_COLUMN_TEXT_1_1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5" title="water.png"/>
          <p:cNvPicPr preferRelativeResize="0"/>
          <p:nvPr/>
        </p:nvPicPr>
        <p:blipFill>
          <a:blip r:embed="rId2">
            <a:alphaModFix amt="72000"/>
          </a:blip>
          <a:stretch>
            <a:fillRect/>
          </a:stretch>
        </p:blipFill>
        <p:spPr>
          <a:xfrm flipH="1"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5"/>
          <p:cNvSpPr txBox="1"/>
          <p:nvPr>
            <p:ph idx="1" type="body"/>
          </p:nvPr>
        </p:nvSpPr>
        <p:spPr>
          <a:xfrm>
            <a:off x="991904" y="1959175"/>
            <a:ext cx="4853700" cy="289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●"/>
              <a:defRPr sz="1400"/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M Sans"/>
              <a:buChar char="○"/>
              <a:defRPr/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M Sans"/>
              <a:buChar char="■"/>
              <a:defRPr/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M Sans"/>
              <a:buChar char="●"/>
              <a:defRPr/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M Sans"/>
              <a:buChar char="○"/>
              <a:defRPr/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M Sans"/>
              <a:buChar char="■"/>
              <a:defRPr/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M Sans"/>
              <a:buChar char="●"/>
              <a:defRPr/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M Sans"/>
              <a:buChar char="○"/>
              <a:defRPr/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M Sans"/>
              <a:buChar char="■"/>
              <a:defRPr/>
            </a:lvl9pPr>
          </a:lstStyle>
          <a:p/>
        </p:txBody>
      </p:sp>
      <p:sp>
        <p:nvSpPr>
          <p:cNvPr id="86" name="Google Shape;86;p15"/>
          <p:cNvSpPr txBox="1"/>
          <p:nvPr>
            <p:ph type="title"/>
          </p:nvPr>
        </p:nvSpPr>
        <p:spPr>
          <a:xfrm flipH="1">
            <a:off x="991646" y="404475"/>
            <a:ext cx="4853700" cy="12936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900"/>
              <a:buNone/>
              <a:defRPr b="0" sz="2900"/>
            </a:lvl1pPr>
            <a:lvl2pPr lvl="1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/>
        </p:txBody>
      </p:sp>
      <p:pic>
        <p:nvPicPr>
          <p:cNvPr id="87" name="Google Shape;87;p15" title="watercolor-floral-pattern-with-pink-orange-blue-flowers.jpg"/>
          <p:cNvPicPr preferRelativeResize="0"/>
          <p:nvPr/>
        </p:nvPicPr>
        <p:blipFill rotWithShape="1">
          <a:blip r:embed="rId3">
            <a:alphaModFix/>
          </a:blip>
          <a:srcRect b="0" l="36929" r="40693" t="0"/>
          <a:stretch/>
        </p:blipFill>
        <p:spPr>
          <a:xfrm>
            <a:off x="0" y="0"/>
            <a:ext cx="65754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5"/>
          <p:cNvSpPr/>
          <p:nvPr>
            <p:ph idx="2" type="pic"/>
          </p:nvPr>
        </p:nvSpPr>
        <p:spPr>
          <a:xfrm>
            <a:off x="6236925" y="300"/>
            <a:ext cx="2907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6" title="water.png"/>
          <p:cNvPicPr preferRelativeResize="0"/>
          <p:nvPr/>
        </p:nvPicPr>
        <p:blipFill>
          <a:blip r:embed="rId2">
            <a:alphaModFix amt="72000"/>
          </a:blip>
          <a:stretch>
            <a:fillRect/>
          </a:stretch>
        </p:blipFill>
        <p:spPr>
          <a:xfrm flipH="1"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6"/>
          <p:cNvSpPr txBox="1"/>
          <p:nvPr>
            <p:ph type="title"/>
          </p:nvPr>
        </p:nvSpPr>
        <p:spPr>
          <a:xfrm flipH="1">
            <a:off x="1000724" y="64025"/>
            <a:ext cx="7660200" cy="823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900"/>
              <a:buNone/>
              <a:defRPr b="0" sz="2900"/>
            </a:lvl1pPr>
            <a:lvl2pPr lvl="1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/>
        </p:txBody>
      </p:sp>
      <p:pic>
        <p:nvPicPr>
          <p:cNvPr id="92" name="Google Shape;92;p16" title="watercolor-floral-pattern-with-pink-orange-blue-flowers.jpg"/>
          <p:cNvPicPr preferRelativeResize="0"/>
          <p:nvPr/>
        </p:nvPicPr>
        <p:blipFill rotWithShape="1">
          <a:blip r:embed="rId3">
            <a:alphaModFix/>
          </a:blip>
          <a:srcRect b="0" l="42116" r="35506" t="0"/>
          <a:stretch/>
        </p:blipFill>
        <p:spPr>
          <a:xfrm>
            <a:off x="0" y="0"/>
            <a:ext cx="65754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TITLE_ONLY_2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7" title="water.png"/>
          <p:cNvPicPr preferRelativeResize="0"/>
          <p:nvPr/>
        </p:nvPicPr>
        <p:blipFill>
          <a:blip r:embed="rId2">
            <a:alphaModFix amt="72000"/>
          </a:blip>
          <a:stretch>
            <a:fillRect/>
          </a:stretch>
        </p:blipFill>
        <p:spPr>
          <a:xfrm flipH="1"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/>
          <p:cNvSpPr txBox="1"/>
          <p:nvPr>
            <p:ph type="title"/>
          </p:nvPr>
        </p:nvSpPr>
        <p:spPr>
          <a:xfrm flipH="1">
            <a:off x="418125" y="64025"/>
            <a:ext cx="8242800" cy="823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900"/>
              <a:buNone/>
              <a:defRPr b="0" sz="2900"/>
            </a:lvl1pPr>
            <a:lvl2pPr lvl="1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/>
        </p:txBody>
      </p:sp>
      <p:pic>
        <p:nvPicPr>
          <p:cNvPr id="96" name="Google Shape;96;p17" title="watercolor-floral-pattern-with-pink-orange-blue-flowers.jpg"/>
          <p:cNvPicPr preferRelativeResize="0"/>
          <p:nvPr/>
        </p:nvPicPr>
        <p:blipFill rotWithShape="1">
          <a:blip r:embed="rId3">
            <a:alphaModFix/>
          </a:blip>
          <a:srcRect b="0" l="49897" r="27725" t="0"/>
          <a:stretch/>
        </p:blipFill>
        <p:spPr>
          <a:xfrm>
            <a:off x="8486450" y="0"/>
            <a:ext cx="65754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BLANK_1_1_1_2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8" title="water.png"/>
          <p:cNvPicPr preferRelativeResize="0"/>
          <p:nvPr/>
        </p:nvPicPr>
        <p:blipFill>
          <a:blip r:embed="rId2">
            <a:alphaModFix amt="72000"/>
          </a:blip>
          <a:stretch>
            <a:fillRect/>
          </a:stretch>
        </p:blipFill>
        <p:spPr>
          <a:xfrm flipH="1"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8"/>
          <p:cNvSpPr txBox="1"/>
          <p:nvPr>
            <p:ph idx="1" type="subTitle"/>
          </p:nvPr>
        </p:nvSpPr>
        <p:spPr>
          <a:xfrm>
            <a:off x="1626100" y="1580875"/>
            <a:ext cx="4992000" cy="58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8"/>
          <p:cNvSpPr txBox="1"/>
          <p:nvPr>
            <p:ph idx="2" type="subTitle"/>
          </p:nvPr>
        </p:nvSpPr>
        <p:spPr>
          <a:xfrm>
            <a:off x="1626100" y="2714150"/>
            <a:ext cx="4992000" cy="58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8"/>
          <p:cNvSpPr txBox="1"/>
          <p:nvPr>
            <p:ph idx="3" type="subTitle"/>
          </p:nvPr>
        </p:nvSpPr>
        <p:spPr>
          <a:xfrm>
            <a:off x="1626100" y="3849275"/>
            <a:ext cx="4992000" cy="58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8"/>
          <p:cNvSpPr txBox="1"/>
          <p:nvPr>
            <p:ph idx="4" type="subTitle"/>
          </p:nvPr>
        </p:nvSpPr>
        <p:spPr>
          <a:xfrm>
            <a:off x="1626100" y="1259900"/>
            <a:ext cx="4992000" cy="44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latin typeface="Viaoda Libre"/>
                <a:ea typeface="Viaoda Libre"/>
                <a:cs typeface="Viaoda Libre"/>
                <a:sym typeface="Viaoda Libr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03" name="Google Shape;103;p18"/>
          <p:cNvSpPr txBox="1"/>
          <p:nvPr>
            <p:ph idx="5" type="subTitle"/>
          </p:nvPr>
        </p:nvSpPr>
        <p:spPr>
          <a:xfrm>
            <a:off x="1626100" y="3528300"/>
            <a:ext cx="4992000" cy="44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latin typeface="Viaoda Libre"/>
                <a:ea typeface="Viaoda Libre"/>
                <a:cs typeface="Viaoda Libre"/>
                <a:sym typeface="Viaoda Libr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04" name="Google Shape;104;p18"/>
          <p:cNvSpPr txBox="1"/>
          <p:nvPr>
            <p:ph idx="6" type="subTitle"/>
          </p:nvPr>
        </p:nvSpPr>
        <p:spPr>
          <a:xfrm>
            <a:off x="1626100" y="2394100"/>
            <a:ext cx="4992000" cy="44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latin typeface="Viaoda Libre"/>
                <a:ea typeface="Viaoda Libre"/>
                <a:cs typeface="Viaoda Libre"/>
                <a:sym typeface="Viaoda Libr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05" name="Google Shape;105;p18"/>
          <p:cNvSpPr txBox="1"/>
          <p:nvPr>
            <p:ph type="title"/>
          </p:nvPr>
        </p:nvSpPr>
        <p:spPr>
          <a:xfrm flipH="1">
            <a:off x="1000875" y="64025"/>
            <a:ext cx="7725000" cy="823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900"/>
              <a:buNone/>
              <a:defRPr b="0" sz="2900"/>
            </a:lvl1pPr>
            <a:lvl2pPr lvl="1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/>
        </p:txBody>
      </p:sp>
      <p:pic>
        <p:nvPicPr>
          <p:cNvPr id="106" name="Google Shape;106;p18" title="watercolor-floral-pattern-with-pink-orange-blue-flowers.jpg"/>
          <p:cNvPicPr preferRelativeResize="0"/>
          <p:nvPr/>
        </p:nvPicPr>
        <p:blipFill rotWithShape="1">
          <a:blip r:embed="rId3">
            <a:alphaModFix/>
          </a:blip>
          <a:srcRect b="0" l="18773" r="58848" t="0"/>
          <a:stretch/>
        </p:blipFill>
        <p:spPr>
          <a:xfrm flipH="1" rot="10800000">
            <a:off x="0" y="0"/>
            <a:ext cx="65754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BLANK_1_1_1_1_1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9" title="water.png"/>
          <p:cNvPicPr preferRelativeResize="0"/>
          <p:nvPr/>
        </p:nvPicPr>
        <p:blipFill>
          <a:blip r:embed="rId2">
            <a:alphaModFix amt="72000"/>
          </a:blip>
          <a:stretch>
            <a:fillRect/>
          </a:stretch>
        </p:blipFill>
        <p:spPr>
          <a:xfrm flipH="1"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9"/>
          <p:cNvSpPr txBox="1"/>
          <p:nvPr>
            <p:ph idx="1" type="subTitle"/>
          </p:nvPr>
        </p:nvSpPr>
        <p:spPr>
          <a:xfrm>
            <a:off x="559300" y="1838475"/>
            <a:ext cx="2381100" cy="62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9"/>
          <p:cNvSpPr txBox="1"/>
          <p:nvPr>
            <p:ph idx="2" type="subTitle"/>
          </p:nvPr>
        </p:nvSpPr>
        <p:spPr>
          <a:xfrm>
            <a:off x="3079246" y="1838475"/>
            <a:ext cx="2381100" cy="62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9"/>
          <p:cNvSpPr txBox="1"/>
          <p:nvPr>
            <p:ph idx="3" type="subTitle"/>
          </p:nvPr>
        </p:nvSpPr>
        <p:spPr>
          <a:xfrm>
            <a:off x="559300" y="3600125"/>
            <a:ext cx="2381100" cy="62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19"/>
          <p:cNvSpPr txBox="1"/>
          <p:nvPr>
            <p:ph idx="4" type="subTitle"/>
          </p:nvPr>
        </p:nvSpPr>
        <p:spPr>
          <a:xfrm>
            <a:off x="5599196" y="3600113"/>
            <a:ext cx="2381100" cy="62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9"/>
          <p:cNvSpPr txBox="1"/>
          <p:nvPr>
            <p:ph idx="5" type="subTitle"/>
          </p:nvPr>
        </p:nvSpPr>
        <p:spPr>
          <a:xfrm>
            <a:off x="5599197" y="1838463"/>
            <a:ext cx="2381100" cy="62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9"/>
          <p:cNvSpPr txBox="1"/>
          <p:nvPr>
            <p:ph idx="6" type="subTitle"/>
          </p:nvPr>
        </p:nvSpPr>
        <p:spPr>
          <a:xfrm>
            <a:off x="3079247" y="3600125"/>
            <a:ext cx="2381100" cy="62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19"/>
          <p:cNvSpPr txBox="1"/>
          <p:nvPr>
            <p:ph idx="7" type="subTitle"/>
          </p:nvPr>
        </p:nvSpPr>
        <p:spPr>
          <a:xfrm>
            <a:off x="559304" y="1557450"/>
            <a:ext cx="2381100" cy="39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latin typeface="Viaoda Libre"/>
                <a:ea typeface="Viaoda Libre"/>
                <a:cs typeface="Viaoda Libre"/>
                <a:sym typeface="Viaoda Libr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16" name="Google Shape;116;p19"/>
          <p:cNvSpPr txBox="1"/>
          <p:nvPr>
            <p:ph idx="8" type="subTitle"/>
          </p:nvPr>
        </p:nvSpPr>
        <p:spPr>
          <a:xfrm>
            <a:off x="3079247" y="1557450"/>
            <a:ext cx="2381100" cy="39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latin typeface="Viaoda Libre"/>
                <a:ea typeface="Viaoda Libre"/>
                <a:cs typeface="Viaoda Libre"/>
                <a:sym typeface="Viaoda Libr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17" name="Google Shape;117;p19"/>
          <p:cNvSpPr txBox="1"/>
          <p:nvPr>
            <p:ph idx="9" type="subTitle"/>
          </p:nvPr>
        </p:nvSpPr>
        <p:spPr>
          <a:xfrm>
            <a:off x="5599196" y="1557438"/>
            <a:ext cx="2381100" cy="39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latin typeface="Viaoda Libre"/>
                <a:ea typeface="Viaoda Libre"/>
                <a:cs typeface="Viaoda Libre"/>
                <a:sym typeface="Viaoda Libr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18" name="Google Shape;118;p19"/>
          <p:cNvSpPr txBox="1"/>
          <p:nvPr>
            <p:ph idx="13" type="subTitle"/>
          </p:nvPr>
        </p:nvSpPr>
        <p:spPr>
          <a:xfrm>
            <a:off x="559304" y="3319150"/>
            <a:ext cx="2381100" cy="39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latin typeface="Viaoda Libre"/>
                <a:ea typeface="Viaoda Libre"/>
                <a:cs typeface="Viaoda Libre"/>
                <a:sym typeface="Viaoda Libr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19" name="Google Shape;119;p19"/>
          <p:cNvSpPr txBox="1"/>
          <p:nvPr>
            <p:ph idx="14" type="subTitle"/>
          </p:nvPr>
        </p:nvSpPr>
        <p:spPr>
          <a:xfrm>
            <a:off x="5599203" y="3319138"/>
            <a:ext cx="2381100" cy="39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latin typeface="Viaoda Libre"/>
                <a:ea typeface="Viaoda Libre"/>
                <a:cs typeface="Viaoda Libre"/>
                <a:sym typeface="Viaoda Libr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20" name="Google Shape;120;p19"/>
          <p:cNvSpPr txBox="1"/>
          <p:nvPr>
            <p:ph idx="15" type="subTitle"/>
          </p:nvPr>
        </p:nvSpPr>
        <p:spPr>
          <a:xfrm>
            <a:off x="3079251" y="3319150"/>
            <a:ext cx="2381100" cy="39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latin typeface="Viaoda Libre"/>
                <a:ea typeface="Viaoda Libre"/>
                <a:cs typeface="Viaoda Libre"/>
                <a:sym typeface="Viaoda Libr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21" name="Google Shape;121;p19"/>
          <p:cNvSpPr txBox="1"/>
          <p:nvPr>
            <p:ph type="title"/>
          </p:nvPr>
        </p:nvSpPr>
        <p:spPr>
          <a:xfrm flipH="1">
            <a:off x="418125" y="64025"/>
            <a:ext cx="8242800" cy="823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900"/>
              <a:buNone/>
              <a:defRPr b="0" sz="2900"/>
            </a:lvl1pPr>
            <a:lvl2pPr lvl="1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/>
        </p:txBody>
      </p:sp>
      <p:pic>
        <p:nvPicPr>
          <p:cNvPr id="122" name="Google Shape;122;p19" title="watercolor-floral-pattern-with-pink-orange-blue-flowers.jpg"/>
          <p:cNvPicPr preferRelativeResize="0"/>
          <p:nvPr/>
        </p:nvPicPr>
        <p:blipFill rotWithShape="1">
          <a:blip r:embed="rId3">
            <a:alphaModFix/>
          </a:blip>
          <a:srcRect b="0" l="10992" r="66629" t="0"/>
          <a:stretch/>
        </p:blipFill>
        <p:spPr>
          <a:xfrm>
            <a:off x="8486450" y="0"/>
            <a:ext cx="65754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BLANK_1_1_1_1_1_1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0" title="water.png"/>
          <p:cNvPicPr preferRelativeResize="0"/>
          <p:nvPr/>
        </p:nvPicPr>
        <p:blipFill>
          <a:blip r:embed="rId2">
            <a:alphaModFix amt="72000"/>
          </a:blip>
          <a:stretch>
            <a:fillRect/>
          </a:stretch>
        </p:blipFill>
        <p:spPr>
          <a:xfrm flipH="1"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0"/>
          <p:cNvSpPr txBox="1"/>
          <p:nvPr>
            <p:ph hasCustomPrompt="1" type="title"/>
          </p:nvPr>
        </p:nvSpPr>
        <p:spPr>
          <a:xfrm>
            <a:off x="2836325" y="913650"/>
            <a:ext cx="3878400" cy="103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4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26" name="Google Shape;126;p20"/>
          <p:cNvSpPr txBox="1"/>
          <p:nvPr>
            <p:ph idx="1" type="subTitle"/>
          </p:nvPr>
        </p:nvSpPr>
        <p:spPr>
          <a:xfrm>
            <a:off x="2836325" y="1804703"/>
            <a:ext cx="3878400" cy="3093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0"/>
          <p:cNvSpPr txBox="1"/>
          <p:nvPr>
            <p:ph hasCustomPrompt="1" idx="2" type="title"/>
          </p:nvPr>
        </p:nvSpPr>
        <p:spPr>
          <a:xfrm flipH="1">
            <a:off x="4510525" y="3029626"/>
            <a:ext cx="3878400" cy="103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4300">
                <a:latin typeface="Unbounded Medium"/>
                <a:ea typeface="Unbounded Medium"/>
                <a:cs typeface="Unbounded Medium"/>
                <a:sym typeface="Unbounded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28" name="Google Shape;128;p20"/>
          <p:cNvSpPr txBox="1"/>
          <p:nvPr>
            <p:ph idx="3" type="subTitle"/>
          </p:nvPr>
        </p:nvSpPr>
        <p:spPr>
          <a:xfrm flipH="1">
            <a:off x="4510525" y="3920550"/>
            <a:ext cx="3878400" cy="3093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9" name="Google Shape;129;p20" title="watercolor-floral-pattern-with-pink-orange-blue-flowers.jpg"/>
          <p:cNvPicPr preferRelativeResize="0"/>
          <p:nvPr/>
        </p:nvPicPr>
        <p:blipFill rotWithShape="1">
          <a:blip r:embed="rId3">
            <a:alphaModFix/>
          </a:blip>
          <a:srcRect b="0" l="619" r="26548" t="0"/>
          <a:stretch/>
        </p:blipFill>
        <p:spPr>
          <a:xfrm flipH="1" rot="10800000">
            <a:off x="-2" y="0"/>
            <a:ext cx="214007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lt1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 title="water.png"/>
          <p:cNvPicPr preferRelativeResize="0"/>
          <p:nvPr/>
        </p:nvPicPr>
        <p:blipFill>
          <a:blip r:embed="rId2">
            <a:alphaModFix amt="72000"/>
          </a:blip>
          <a:stretch>
            <a:fillRect/>
          </a:stretch>
        </p:blipFill>
        <p:spPr>
          <a:xfrm flipH="1"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 txBox="1"/>
          <p:nvPr>
            <p:ph type="title"/>
          </p:nvPr>
        </p:nvSpPr>
        <p:spPr>
          <a:xfrm flipH="1">
            <a:off x="418050" y="2139875"/>
            <a:ext cx="6184200" cy="2415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b="0" sz="41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" name="Google Shape;16;p3"/>
          <p:cNvSpPr txBox="1"/>
          <p:nvPr>
            <p:ph hasCustomPrompt="1" idx="2" type="title"/>
          </p:nvPr>
        </p:nvSpPr>
        <p:spPr>
          <a:xfrm>
            <a:off x="418000" y="249963"/>
            <a:ext cx="1096800" cy="925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7300">
                <a:solidFill>
                  <a:schemeClr val="dk2"/>
                </a:solidFill>
                <a:latin typeface="Gwendolyn"/>
                <a:ea typeface="Gwendolyn"/>
                <a:cs typeface="Gwendolyn"/>
                <a:sym typeface="Gwendolyn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 flipH="1">
            <a:off x="418125" y="4475050"/>
            <a:ext cx="6184200" cy="4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8" name="Google Shape;18;p3" title="watercolor-floral-pattern-with-pink-orange-blue-flowers.jpg"/>
          <p:cNvPicPr preferRelativeResize="0"/>
          <p:nvPr/>
        </p:nvPicPr>
        <p:blipFill rotWithShape="1">
          <a:blip r:embed="rId3">
            <a:alphaModFix/>
          </a:blip>
          <a:srcRect b="0" l="3212" r="23955" t="0"/>
          <a:stretch/>
        </p:blipFill>
        <p:spPr>
          <a:xfrm>
            <a:off x="7003923" y="0"/>
            <a:ext cx="214007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_1">
    <p:bg>
      <p:bgPr>
        <a:solidFill>
          <a:schemeClr val="lt1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1" title="water.png"/>
          <p:cNvPicPr preferRelativeResize="0"/>
          <p:nvPr/>
        </p:nvPicPr>
        <p:blipFill>
          <a:blip r:embed="rId2">
            <a:alphaModFix amt="72000"/>
          </a:blip>
          <a:stretch>
            <a:fillRect/>
          </a:stretch>
        </p:blipFill>
        <p:spPr>
          <a:xfrm flipH="1"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1"/>
          <p:cNvSpPr txBox="1"/>
          <p:nvPr>
            <p:ph type="title"/>
          </p:nvPr>
        </p:nvSpPr>
        <p:spPr>
          <a:xfrm flipH="1">
            <a:off x="418275" y="292075"/>
            <a:ext cx="5831700" cy="138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7700"/>
            </a:lvl1pPr>
            <a:lvl2pPr lvl="1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/>
        </p:txBody>
      </p:sp>
      <p:sp>
        <p:nvSpPr>
          <p:cNvPr id="133" name="Google Shape;133;p21"/>
          <p:cNvSpPr txBox="1"/>
          <p:nvPr>
            <p:ph idx="1" type="subTitle"/>
          </p:nvPr>
        </p:nvSpPr>
        <p:spPr>
          <a:xfrm flipH="1">
            <a:off x="418703" y="1497550"/>
            <a:ext cx="4746300" cy="123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21"/>
          <p:cNvSpPr txBox="1"/>
          <p:nvPr/>
        </p:nvSpPr>
        <p:spPr>
          <a:xfrm flipH="1">
            <a:off x="2076725" y="3963538"/>
            <a:ext cx="4642200" cy="5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CREDITS: This presentation template was created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DM Sans"/>
                <a:ea typeface="DM Sans"/>
                <a:cs typeface="DM Sans"/>
                <a:sym typeface="DM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, and includes icons, infographics &amp; images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DM Sans"/>
                <a:ea typeface="DM Sans"/>
                <a:cs typeface="DM Sans"/>
                <a:sym typeface="DM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b="1"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endParaRPr b="1" sz="1200" u="sng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35" name="Google Shape;135;p21" title="watercolor-floral-pattern-with-pink-orange-blue-flowers.jpg"/>
          <p:cNvPicPr preferRelativeResize="0"/>
          <p:nvPr/>
        </p:nvPicPr>
        <p:blipFill rotWithShape="1">
          <a:blip r:embed="rId5">
            <a:alphaModFix/>
          </a:blip>
          <a:srcRect b="0" l="27167" r="0" t="0"/>
          <a:stretch/>
        </p:blipFill>
        <p:spPr>
          <a:xfrm flipH="1" rot="10800000">
            <a:off x="7003923" y="0"/>
            <a:ext cx="214007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_1_1_1_1_1_1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2" title="water.png"/>
          <p:cNvPicPr preferRelativeResize="0"/>
          <p:nvPr/>
        </p:nvPicPr>
        <p:blipFill>
          <a:blip r:embed="rId2">
            <a:alphaModFix amt="72000"/>
          </a:blip>
          <a:stretch>
            <a:fillRect/>
          </a:stretch>
        </p:blipFill>
        <p:spPr>
          <a:xfrm flipH="1"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2" title="watercolor-floral-pattern-with-pink-orange-blue-flowers.jpg"/>
          <p:cNvPicPr preferRelativeResize="0"/>
          <p:nvPr/>
        </p:nvPicPr>
        <p:blipFill rotWithShape="1">
          <a:blip r:embed="rId3">
            <a:alphaModFix/>
          </a:blip>
          <a:srcRect b="0" l="8398" r="18769" t="0"/>
          <a:stretch/>
        </p:blipFill>
        <p:spPr>
          <a:xfrm>
            <a:off x="-2" y="0"/>
            <a:ext cx="214007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BLANK_1_1_1_1_1_1_1_1">
    <p:bg>
      <p:bgPr>
        <a:solidFill>
          <a:schemeClr val="lt1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3" title="water.png"/>
          <p:cNvPicPr preferRelativeResize="0"/>
          <p:nvPr/>
        </p:nvPicPr>
        <p:blipFill>
          <a:blip r:embed="rId2">
            <a:alphaModFix amt="72000"/>
          </a:blip>
          <a:stretch>
            <a:fillRect/>
          </a:stretch>
        </p:blipFill>
        <p:spPr>
          <a:xfrm flipH="1"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3" title="watercolor-floral-pattern-with-pink-orange-blue-flowers.jpg"/>
          <p:cNvPicPr preferRelativeResize="0"/>
          <p:nvPr/>
        </p:nvPicPr>
        <p:blipFill rotWithShape="1">
          <a:blip r:embed="rId3">
            <a:alphaModFix/>
          </a:blip>
          <a:srcRect b="0" l="27167" r="0" t="0"/>
          <a:stretch/>
        </p:blipFill>
        <p:spPr>
          <a:xfrm>
            <a:off x="7003923" y="0"/>
            <a:ext cx="214007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4" title="water.png"/>
          <p:cNvPicPr preferRelativeResize="0"/>
          <p:nvPr/>
        </p:nvPicPr>
        <p:blipFill>
          <a:blip r:embed="rId2">
            <a:alphaModFix amt="72000"/>
          </a:blip>
          <a:stretch>
            <a:fillRect/>
          </a:stretch>
        </p:blipFill>
        <p:spPr>
          <a:xfrm flipH="1"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 txBox="1"/>
          <p:nvPr>
            <p:ph idx="1" type="body"/>
          </p:nvPr>
        </p:nvSpPr>
        <p:spPr>
          <a:xfrm>
            <a:off x="1232775" y="1000075"/>
            <a:ext cx="7610700" cy="97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DM Sans"/>
              <a:buChar char="●"/>
              <a:defRPr sz="1200"/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DM Sans"/>
              <a:buChar char="○"/>
              <a:defRPr/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DM Sans"/>
              <a:buChar char="■"/>
              <a:defRPr/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DM Sans"/>
              <a:buChar char="●"/>
              <a:defRPr/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DM Sans"/>
              <a:buChar char="○"/>
              <a:defRPr/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DM Sans"/>
              <a:buChar char="■"/>
              <a:defRPr/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DM Sans"/>
              <a:buChar char="●"/>
              <a:defRPr/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DM Sans"/>
              <a:buChar char="○"/>
              <a:defRPr/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DM Sans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 flipH="1">
            <a:off x="1000724" y="64025"/>
            <a:ext cx="7660200" cy="823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900"/>
              <a:buNone/>
              <a:defRPr b="0" sz="2900"/>
            </a:lvl1pPr>
            <a:lvl2pPr lvl="1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/>
        </p:txBody>
      </p:sp>
      <p:pic>
        <p:nvPicPr>
          <p:cNvPr id="23" name="Google Shape;23;p4" title="watercolor-floral-pattern-with-pink-orange-blue-flowers.jpg"/>
          <p:cNvPicPr preferRelativeResize="0"/>
          <p:nvPr/>
        </p:nvPicPr>
        <p:blipFill rotWithShape="1">
          <a:blip r:embed="rId3">
            <a:alphaModFix/>
          </a:blip>
          <a:srcRect b="0" l="618" r="77004" t="0"/>
          <a:stretch/>
        </p:blipFill>
        <p:spPr>
          <a:xfrm>
            <a:off x="0" y="0"/>
            <a:ext cx="65754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5" title="water.png"/>
          <p:cNvPicPr preferRelativeResize="0"/>
          <p:nvPr/>
        </p:nvPicPr>
        <p:blipFill>
          <a:blip r:embed="rId2">
            <a:alphaModFix amt="72000"/>
          </a:blip>
          <a:stretch>
            <a:fillRect/>
          </a:stretch>
        </p:blipFill>
        <p:spPr>
          <a:xfrm flipH="1"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5"/>
          <p:cNvSpPr txBox="1"/>
          <p:nvPr>
            <p:ph idx="1" type="subTitle"/>
          </p:nvPr>
        </p:nvSpPr>
        <p:spPr>
          <a:xfrm>
            <a:off x="646725" y="3271325"/>
            <a:ext cx="7158000" cy="42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latin typeface="Viaoda Libre"/>
                <a:ea typeface="Viaoda Libre"/>
                <a:cs typeface="Viaoda Libre"/>
                <a:sym typeface="Viaoda Libr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27" name="Google Shape;27;p5"/>
          <p:cNvSpPr txBox="1"/>
          <p:nvPr>
            <p:ph idx="2" type="subTitle"/>
          </p:nvPr>
        </p:nvSpPr>
        <p:spPr>
          <a:xfrm>
            <a:off x="646725" y="1586350"/>
            <a:ext cx="7158000" cy="42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latin typeface="Viaoda Libre"/>
                <a:ea typeface="Viaoda Libre"/>
                <a:cs typeface="Viaoda Libre"/>
                <a:sym typeface="Viaoda Libr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idx="3" type="subTitle"/>
          </p:nvPr>
        </p:nvSpPr>
        <p:spPr>
          <a:xfrm>
            <a:off x="646725" y="3620825"/>
            <a:ext cx="7158000" cy="62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4" type="subTitle"/>
          </p:nvPr>
        </p:nvSpPr>
        <p:spPr>
          <a:xfrm>
            <a:off x="646725" y="1935850"/>
            <a:ext cx="7158000" cy="62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type="title"/>
          </p:nvPr>
        </p:nvSpPr>
        <p:spPr>
          <a:xfrm flipH="1">
            <a:off x="417975" y="64025"/>
            <a:ext cx="8307900" cy="823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900"/>
              <a:buNone/>
              <a:defRPr b="0" sz="2900"/>
            </a:lvl1pPr>
            <a:lvl2pPr lvl="1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/>
        </p:txBody>
      </p:sp>
      <p:pic>
        <p:nvPicPr>
          <p:cNvPr id="31" name="Google Shape;31;p5" title="watercolor-floral-pattern-with-pink-orange-blue-flowers.jpg"/>
          <p:cNvPicPr preferRelativeResize="0"/>
          <p:nvPr/>
        </p:nvPicPr>
        <p:blipFill rotWithShape="1">
          <a:blip r:embed="rId3">
            <a:alphaModFix/>
          </a:blip>
          <a:srcRect b="0" l="42116" r="35506" t="0"/>
          <a:stretch/>
        </p:blipFill>
        <p:spPr>
          <a:xfrm>
            <a:off x="8486450" y="0"/>
            <a:ext cx="65754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6" title="water.png"/>
          <p:cNvPicPr preferRelativeResize="0"/>
          <p:nvPr/>
        </p:nvPicPr>
        <p:blipFill>
          <a:blip r:embed="rId2">
            <a:alphaModFix amt="72000"/>
          </a:blip>
          <a:stretch>
            <a:fillRect/>
          </a:stretch>
        </p:blipFill>
        <p:spPr>
          <a:xfrm flipH="1"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6"/>
          <p:cNvSpPr txBox="1"/>
          <p:nvPr>
            <p:ph type="title"/>
          </p:nvPr>
        </p:nvSpPr>
        <p:spPr>
          <a:xfrm flipH="1">
            <a:off x="1000724" y="64025"/>
            <a:ext cx="7660200" cy="823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900"/>
              <a:buNone/>
              <a:defRPr b="0" sz="2900"/>
            </a:lvl1pPr>
            <a:lvl2pPr lvl="1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/>
        </p:txBody>
      </p:sp>
      <p:pic>
        <p:nvPicPr>
          <p:cNvPr id="35" name="Google Shape;35;p6" title="watercolor-floral-pattern-with-pink-orange-blue-flowers.jpg"/>
          <p:cNvPicPr preferRelativeResize="0"/>
          <p:nvPr/>
        </p:nvPicPr>
        <p:blipFill rotWithShape="1">
          <a:blip r:embed="rId3">
            <a:alphaModFix/>
          </a:blip>
          <a:srcRect b="0" l="13586" r="64036" t="0"/>
          <a:stretch/>
        </p:blipFill>
        <p:spPr>
          <a:xfrm>
            <a:off x="0" y="0"/>
            <a:ext cx="65754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 title="water.png"/>
          <p:cNvPicPr preferRelativeResize="0"/>
          <p:nvPr/>
        </p:nvPicPr>
        <p:blipFill>
          <a:blip r:embed="rId2">
            <a:alphaModFix amt="72000"/>
          </a:blip>
          <a:stretch>
            <a:fillRect/>
          </a:stretch>
        </p:blipFill>
        <p:spPr>
          <a:xfrm flipH="1"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7"/>
          <p:cNvSpPr txBox="1"/>
          <p:nvPr>
            <p:ph idx="1" type="body"/>
          </p:nvPr>
        </p:nvSpPr>
        <p:spPr>
          <a:xfrm>
            <a:off x="4053700" y="1704950"/>
            <a:ext cx="4512900" cy="283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M Sans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M Sans"/>
              <a:buChar char="○"/>
              <a:defRPr/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M Sans"/>
              <a:buChar char="■"/>
              <a:defRPr/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M Sans"/>
              <a:buChar char="●"/>
              <a:defRPr/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M Sans"/>
              <a:buChar char="○"/>
              <a:defRPr/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M Sans"/>
              <a:buChar char="■"/>
              <a:defRPr/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M Sans"/>
              <a:buChar char="●"/>
              <a:defRPr/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M Sans"/>
              <a:buChar char="○"/>
              <a:defRPr/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M Sans"/>
              <a:buChar char="■"/>
              <a:defRPr/>
            </a:lvl9pPr>
          </a:lstStyle>
          <a:p/>
        </p:txBody>
      </p:sp>
      <p:sp>
        <p:nvSpPr>
          <p:cNvPr id="39" name="Google Shape;39;p7"/>
          <p:cNvSpPr/>
          <p:nvPr>
            <p:ph idx="2" type="pic"/>
          </p:nvPr>
        </p:nvSpPr>
        <p:spPr>
          <a:xfrm>
            <a:off x="0" y="4325"/>
            <a:ext cx="37236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7"/>
          <p:cNvSpPr txBox="1"/>
          <p:nvPr>
            <p:ph type="title"/>
          </p:nvPr>
        </p:nvSpPr>
        <p:spPr>
          <a:xfrm>
            <a:off x="457200" y="292625"/>
            <a:ext cx="8229600" cy="461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9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/>
        </p:txBody>
      </p:sp>
      <p:pic>
        <p:nvPicPr>
          <p:cNvPr id="41" name="Google Shape;41;p7" title="watercolor-floral-pattern-with-pink-orange-blue-flowers.jpg"/>
          <p:cNvPicPr preferRelativeResize="0"/>
          <p:nvPr/>
        </p:nvPicPr>
        <p:blipFill rotWithShape="1">
          <a:blip r:embed="rId3">
            <a:alphaModFix/>
          </a:blip>
          <a:srcRect b="0" l="57678" r="19944" t="0"/>
          <a:stretch/>
        </p:blipFill>
        <p:spPr>
          <a:xfrm>
            <a:off x="8486450" y="0"/>
            <a:ext cx="65754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8" title="water.png"/>
          <p:cNvPicPr preferRelativeResize="0"/>
          <p:nvPr/>
        </p:nvPicPr>
        <p:blipFill>
          <a:blip r:embed="rId2">
            <a:alphaModFix amt="72000"/>
          </a:blip>
          <a:stretch>
            <a:fillRect/>
          </a:stretch>
        </p:blipFill>
        <p:spPr>
          <a:xfrm flipH="1"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8"/>
          <p:cNvSpPr txBox="1"/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pic>
        <p:nvPicPr>
          <p:cNvPr id="45" name="Google Shape;45;p8" title="watercolor-floral-pattern-with-pink-orange-blue-flowers.jpg"/>
          <p:cNvPicPr preferRelativeResize="0"/>
          <p:nvPr/>
        </p:nvPicPr>
        <p:blipFill rotWithShape="1">
          <a:blip r:embed="rId3">
            <a:alphaModFix/>
          </a:blip>
          <a:srcRect b="0" l="60272" r="17350" t="0"/>
          <a:stretch/>
        </p:blipFill>
        <p:spPr>
          <a:xfrm flipH="1" rot="10800000">
            <a:off x="0" y="0"/>
            <a:ext cx="65754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9" title="water.png"/>
          <p:cNvPicPr preferRelativeResize="0"/>
          <p:nvPr/>
        </p:nvPicPr>
        <p:blipFill>
          <a:blip r:embed="rId2">
            <a:alphaModFix amt="72000"/>
          </a:blip>
          <a:stretch>
            <a:fillRect/>
          </a:stretch>
        </p:blipFill>
        <p:spPr>
          <a:xfrm flipH="1"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9"/>
          <p:cNvSpPr txBox="1"/>
          <p:nvPr>
            <p:ph idx="1" type="subTitle"/>
          </p:nvPr>
        </p:nvSpPr>
        <p:spPr>
          <a:xfrm>
            <a:off x="720064" y="1580125"/>
            <a:ext cx="3597000" cy="238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2" type="subTitle"/>
          </p:nvPr>
        </p:nvSpPr>
        <p:spPr>
          <a:xfrm>
            <a:off x="4826936" y="1580125"/>
            <a:ext cx="3597000" cy="238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9"/>
          <p:cNvSpPr txBox="1"/>
          <p:nvPr>
            <p:ph type="title"/>
          </p:nvPr>
        </p:nvSpPr>
        <p:spPr>
          <a:xfrm flipH="1">
            <a:off x="1000724" y="64025"/>
            <a:ext cx="7660200" cy="823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900"/>
              <a:buNone/>
              <a:defRPr b="0" sz="2900"/>
            </a:lvl1pPr>
            <a:lvl2pPr lvl="1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/>
        </p:txBody>
      </p:sp>
      <p:pic>
        <p:nvPicPr>
          <p:cNvPr id="51" name="Google Shape;51;p9" title="watercolor-floral-pattern-with-pink-orange-blue-flowers.jpg"/>
          <p:cNvPicPr preferRelativeResize="0"/>
          <p:nvPr/>
        </p:nvPicPr>
        <p:blipFill rotWithShape="1">
          <a:blip r:embed="rId3">
            <a:alphaModFix/>
          </a:blip>
          <a:srcRect b="0" l="26554" r="51067" t="0"/>
          <a:stretch/>
        </p:blipFill>
        <p:spPr>
          <a:xfrm>
            <a:off x="8486450" y="0"/>
            <a:ext cx="65754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10"/>
          <p:cNvSpPr txBox="1"/>
          <p:nvPr>
            <p:ph type="title"/>
          </p:nvPr>
        </p:nvSpPr>
        <p:spPr>
          <a:xfrm>
            <a:off x="2494650" y="1509350"/>
            <a:ext cx="4154700" cy="17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2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Viaoda Libre"/>
              <a:buNone/>
              <a:defRPr sz="2900">
                <a:solidFill>
                  <a:schemeClr val="dk1"/>
                </a:solidFill>
                <a:latin typeface="Viaoda Libre"/>
                <a:ea typeface="Viaoda Libre"/>
                <a:cs typeface="Viaoda Libre"/>
                <a:sym typeface="Viaoda Libr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Viaoda Libre"/>
              <a:buNone/>
              <a:defRPr sz="2900">
                <a:solidFill>
                  <a:schemeClr val="dk1"/>
                </a:solidFill>
                <a:latin typeface="Viaoda Libre"/>
                <a:ea typeface="Viaoda Libre"/>
                <a:cs typeface="Viaoda Libre"/>
                <a:sym typeface="Viaoda Libr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Viaoda Libre"/>
              <a:buNone/>
              <a:defRPr sz="2900">
                <a:solidFill>
                  <a:schemeClr val="dk1"/>
                </a:solidFill>
                <a:latin typeface="Viaoda Libre"/>
                <a:ea typeface="Viaoda Libre"/>
                <a:cs typeface="Viaoda Libre"/>
                <a:sym typeface="Viaoda Libr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Viaoda Libre"/>
              <a:buNone/>
              <a:defRPr sz="2900">
                <a:solidFill>
                  <a:schemeClr val="dk1"/>
                </a:solidFill>
                <a:latin typeface="Viaoda Libre"/>
                <a:ea typeface="Viaoda Libre"/>
                <a:cs typeface="Viaoda Libre"/>
                <a:sym typeface="Viaoda Libr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Viaoda Libre"/>
              <a:buNone/>
              <a:defRPr sz="2900">
                <a:solidFill>
                  <a:schemeClr val="dk1"/>
                </a:solidFill>
                <a:latin typeface="Viaoda Libre"/>
                <a:ea typeface="Viaoda Libre"/>
                <a:cs typeface="Viaoda Libre"/>
                <a:sym typeface="Viaoda Libr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Viaoda Libre"/>
              <a:buNone/>
              <a:defRPr sz="2900">
                <a:solidFill>
                  <a:schemeClr val="dk1"/>
                </a:solidFill>
                <a:latin typeface="Viaoda Libre"/>
                <a:ea typeface="Viaoda Libre"/>
                <a:cs typeface="Viaoda Libre"/>
                <a:sym typeface="Viaoda Libr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Viaoda Libre"/>
              <a:buNone/>
              <a:defRPr sz="2900">
                <a:solidFill>
                  <a:schemeClr val="dk1"/>
                </a:solidFill>
                <a:latin typeface="Viaoda Libre"/>
                <a:ea typeface="Viaoda Libre"/>
                <a:cs typeface="Viaoda Libre"/>
                <a:sym typeface="Viaoda Libr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Viaoda Libre"/>
              <a:buNone/>
              <a:defRPr sz="2900">
                <a:solidFill>
                  <a:schemeClr val="dk1"/>
                </a:solidFill>
                <a:latin typeface="Viaoda Libre"/>
                <a:ea typeface="Viaoda Libre"/>
                <a:cs typeface="Viaoda Libre"/>
                <a:sym typeface="Viaoda Libr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Viaoda Libre"/>
              <a:buNone/>
              <a:defRPr sz="2900">
                <a:solidFill>
                  <a:schemeClr val="dk1"/>
                </a:solidFill>
                <a:latin typeface="Viaoda Libre"/>
                <a:ea typeface="Viaoda Libre"/>
                <a:cs typeface="Viaoda Libre"/>
                <a:sym typeface="Viaoda Libr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175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175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175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3175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3175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3175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3175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3175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drive.google.com/file/d/1dYUSWoRNak-60_txjhfdg26k4Nz0h7ug/view?usp=drive_link" TargetMode="External"/><Relationship Id="rId4" Type="http://schemas.openxmlformats.org/officeDocument/2006/relationships/image" Target="../media/image11.png"/><Relationship Id="rId5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drive.google.com/file/d/1dwU-TTH2KlJE2jH3YDrNQd1BIrAqb7CT/view?usp=sharing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drive.google.com/file/d/1RF47XeHhzYfmmQRWW76Fx7fr6eTPyl4M/view?usp=drive_link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drive.google.com/file/d/1GWkkr7nOyu4olBr_AtYMBbYO0DLLmlIV/view?usp=sharing" TargetMode="External"/><Relationship Id="rId4" Type="http://schemas.openxmlformats.org/officeDocument/2006/relationships/image" Target="../media/image16.png"/><Relationship Id="rId5" Type="http://schemas.openxmlformats.org/officeDocument/2006/relationships/hyperlink" Target="https://drive.google.com/file/d/1GWkkr7nOyu4olBr_AtYMBbYO0DLLmlIV/view?usp=sharing" TargetMode="External"/><Relationship Id="rId6" Type="http://schemas.openxmlformats.org/officeDocument/2006/relationships/image" Target="../media/image1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3.xml"/><Relationship Id="rId3" Type="http://schemas.openxmlformats.org/officeDocument/2006/relationships/hyperlink" Target="mailto:smckay@jcs-inc.org" TargetMode="External"/><Relationship Id="rId4" Type="http://schemas.openxmlformats.org/officeDocument/2006/relationships/hyperlink" Target="mailto:jcauzza@jcs-inc.org" TargetMode="External"/><Relationship Id="rId5" Type="http://schemas.openxmlformats.org/officeDocument/2006/relationships/hyperlink" Target="mailto:hgaddis@jcs-inc.org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image" Target="../media/image14.png"/><Relationship Id="rId10" Type="http://schemas.openxmlformats.org/officeDocument/2006/relationships/hyperlink" Target="https://go.boarddocs.com/ca/julian/Board.nsf/goto?open&amp;id=DNHHRF49A6F1" TargetMode="External"/><Relationship Id="rId12" Type="http://schemas.openxmlformats.org/officeDocument/2006/relationships/hyperlink" Target="http://jcs-inc.org" TargetMode="Externa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go.boarddocs.com/ca/julian/Board.nsf/goto?open&amp;id=DM9U2L79E166" TargetMode="External"/><Relationship Id="rId4" Type="http://schemas.openxmlformats.org/officeDocument/2006/relationships/hyperlink" Target="https://go.boarddocs.com/ca/julian/Board.nsf/goto?open&amp;id=DNHHU94A13C1" TargetMode="External"/><Relationship Id="rId9" Type="http://schemas.openxmlformats.org/officeDocument/2006/relationships/hyperlink" Target="https://go.boarddocs.com/ca/julian/Board.nsf/goto?open&amp;id=DNHHUC4A13C4" TargetMode="External"/><Relationship Id="rId5" Type="http://schemas.openxmlformats.org/officeDocument/2006/relationships/hyperlink" Target="https://go.boarddocs.com/ca/julian/Board.nsf/goto?open&amp;id=DPHPHN64A6C0" TargetMode="External"/><Relationship Id="rId6" Type="http://schemas.openxmlformats.org/officeDocument/2006/relationships/hyperlink" Target="https://go.boarddocs.com/ca/julian/Board.nsf/goto?open&amp;id=DQ2HN3493F30" TargetMode="External"/><Relationship Id="rId7" Type="http://schemas.openxmlformats.org/officeDocument/2006/relationships/hyperlink" Target="https://go.boarddocs.com/ca/julian/Board.nsf/goto?open&amp;id=DQ2HQ34957E6" TargetMode="External"/><Relationship Id="rId8" Type="http://schemas.openxmlformats.org/officeDocument/2006/relationships/hyperlink" Target="https://go.boarddocs.com/ca/julian/Board.nsf/goto?open&amp;id=DQ33KY0751D0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4"/>
          <p:cNvSpPr txBox="1"/>
          <p:nvPr>
            <p:ph type="ctrTitle"/>
          </p:nvPr>
        </p:nvSpPr>
        <p:spPr>
          <a:xfrm rot="-162">
            <a:off x="418125" y="1684100"/>
            <a:ext cx="6366600" cy="12102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0">
                <a:latin typeface="Gwendolyn"/>
                <a:ea typeface="Gwendolyn"/>
                <a:cs typeface="Gwendolyn"/>
                <a:sym typeface="Gwendolyn"/>
              </a:rPr>
              <a:t>School Site Council</a:t>
            </a:r>
            <a:endParaRPr sz="3100">
              <a:solidFill>
                <a:schemeClr val="dk1"/>
              </a:solidFill>
              <a:latin typeface="Viaoda Libre"/>
              <a:ea typeface="Viaoda Libre"/>
              <a:cs typeface="Viaoda Libre"/>
              <a:sym typeface="Viaoda Libre"/>
            </a:endParaRPr>
          </a:p>
        </p:txBody>
      </p:sp>
      <p:sp>
        <p:nvSpPr>
          <p:cNvPr id="147" name="Google Shape;147;p24"/>
          <p:cNvSpPr txBox="1"/>
          <p:nvPr>
            <p:ph idx="1" type="subTitle"/>
          </p:nvPr>
        </p:nvSpPr>
        <p:spPr>
          <a:xfrm>
            <a:off x="532575" y="2959250"/>
            <a:ext cx="3948600" cy="49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Viaoda Libre"/>
                <a:ea typeface="Viaoda Libre"/>
                <a:cs typeface="Viaoda Libre"/>
                <a:sym typeface="Viaoda Libre"/>
              </a:rPr>
              <a:t>February 4,  2026</a:t>
            </a:r>
            <a:endParaRPr sz="3000">
              <a:latin typeface="Viaoda Libre"/>
              <a:ea typeface="Viaoda Libre"/>
              <a:cs typeface="Viaoda Libre"/>
              <a:sym typeface="Viaoda Libre"/>
            </a:endParaRPr>
          </a:p>
        </p:txBody>
      </p:sp>
      <p:pic>
        <p:nvPicPr>
          <p:cNvPr id="148" name="Google Shape;148;p24" title="17683432126982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1175" y="2959244"/>
            <a:ext cx="2346875" cy="209930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4"/>
          <p:cNvSpPr txBox="1"/>
          <p:nvPr>
            <p:ph idx="1" type="subTitle"/>
          </p:nvPr>
        </p:nvSpPr>
        <p:spPr>
          <a:xfrm>
            <a:off x="532575" y="1303175"/>
            <a:ext cx="3948600" cy="49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Viaoda Libre"/>
                <a:ea typeface="Viaoda Libre"/>
                <a:cs typeface="Viaoda Libre"/>
                <a:sym typeface="Viaoda Libre"/>
              </a:rPr>
              <a:t>JCS-Manzanita</a:t>
            </a:r>
            <a:endParaRPr sz="3000">
              <a:latin typeface="Viaoda Libre"/>
              <a:ea typeface="Viaoda Libre"/>
              <a:cs typeface="Viaoda Libre"/>
              <a:sym typeface="Viaoda Libr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3"/>
          <p:cNvSpPr txBox="1"/>
          <p:nvPr>
            <p:ph idx="15" type="title"/>
          </p:nvPr>
        </p:nvSpPr>
        <p:spPr>
          <a:xfrm flipH="1">
            <a:off x="417875" y="64025"/>
            <a:ext cx="8229000" cy="8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latin typeface="Gwendolyn"/>
                <a:ea typeface="Gwendolyn"/>
                <a:cs typeface="Gwendolyn"/>
                <a:sym typeface="Gwendolyn"/>
              </a:rPr>
              <a:t>School News &amp; Highlights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211" name="Google Shape;211;p33"/>
          <p:cNvSpPr txBox="1"/>
          <p:nvPr/>
        </p:nvSpPr>
        <p:spPr>
          <a:xfrm>
            <a:off x="519550" y="991850"/>
            <a:ext cx="7536900" cy="34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Font typeface="Viaoda Libre"/>
              <a:buChar char="❖"/>
            </a:pPr>
            <a:r>
              <a:rPr lang="en" sz="1800">
                <a:latin typeface="Viaoda Libre"/>
                <a:ea typeface="Viaoda Libre"/>
                <a:cs typeface="Viaoda Libre"/>
                <a:sym typeface="Viaoda Libre"/>
              </a:rPr>
              <a:t>Reading Difficulties Screener for K-2 students (mCLASS w/ DIBELS)</a:t>
            </a:r>
            <a:endParaRPr sz="1800">
              <a:latin typeface="Viaoda Libre"/>
              <a:ea typeface="Viaoda Libre"/>
              <a:cs typeface="Viaoda Libre"/>
              <a:sym typeface="Viaoda Libre"/>
            </a:endParaRPr>
          </a:p>
          <a:p>
            <a:pPr indent="-3429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Font typeface="Viaoda Libre"/>
              <a:buChar char="❖"/>
            </a:pPr>
            <a:r>
              <a:rPr lang="en" sz="1800">
                <a:latin typeface="Viaoda Libre"/>
                <a:ea typeface="Viaoda Libre"/>
                <a:cs typeface="Viaoda Libre"/>
                <a:sym typeface="Viaoda Libre"/>
              </a:rPr>
              <a:t>Testing Season is Coming! PFT, CAASPP, ELPAC, etc. </a:t>
            </a:r>
            <a:endParaRPr sz="1800">
              <a:latin typeface="Viaoda Libre"/>
              <a:ea typeface="Viaoda Libre"/>
              <a:cs typeface="Viaoda Libre"/>
              <a:sym typeface="Viaoda Libre"/>
            </a:endParaRPr>
          </a:p>
          <a:p>
            <a:pPr indent="-3429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Font typeface="Viaoda Libre"/>
              <a:buChar char="❖"/>
            </a:pPr>
            <a:r>
              <a:rPr lang="en" sz="1800">
                <a:latin typeface="Viaoda Libre"/>
                <a:ea typeface="Viaoda Libre"/>
                <a:cs typeface="Viaoda Libre"/>
                <a:sym typeface="Viaoda Libre"/>
              </a:rPr>
              <a:t>Project Week &amp; EPIC Awards</a:t>
            </a:r>
            <a:endParaRPr sz="1800">
              <a:latin typeface="Viaoda Libre"/>
              <a:ea typeface="Viaoda Libre"/>
              <a:cs typeface="Viaoda Libre"/>
              <a:sym typeface="Viaoda Libre"/>
            </a:endParaRPr>
          </a:p>
          <a:p>
            <a:pPr indent="-3429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Font typeface="Viaoda Libre"/>
              <a:buChar char="❖"/>
            </a:pPr>
            <a:r>
              <a:rPr lang="en" sz="1800">
                <a:latin typeface="Viaoda Libre"/>
                <a:ea typeface="Viaoda Libre"/>
                <a:cs typeface="Viaoda Libre"/>
                <a:sym typeface="Viaoda Libre"/>
              </a:rPr>
              <a:t>Leader in Me implementation continues to impact student efficacy</a:t>
            </a:r>
            <a:endParaRPr sz="1800">
              <a:latin typeface="Viaoda Libre"/>
              <a:ea typeface="Viaoda Libre"/>
              <a:cs typeface="Viaoda Libre"/>
              <a:sym typeface="Viaoda Libre"/>
            </a:endParaRPr>
          </a:p>
          <a:p>
            <a:pPr indent="-3429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Font typeface="Viaoda Libre"/>
              <a:buChar char="❖"/>
            </a:pPr>
            <a:r>
              <a:rPr lang="en" sz="1800">
                <a:latin typeface="Viaoda Libre"/>
                <a:ea typeface="Viaoda Libre"/>
                <a:cs typeface="Viaoda Libre"/>
                <a:sym typeface="Viaoda Libre"/>
              </a:rPr>
              <a:t>Library at MZE &amp; Center for World Music</a:t>
            </a:r>
            <a:endParaRPr sz="1800">
              <a:latin typeface="Viaoda Libre"/>
              <a:ea typeface="Viaoda Libre"/>
              <a:cs typeface="Viaoda Libre"/>
              <a:sym typeface="Viaoda Libre"/>
            </a:endParaRPr>
          </a:p>
          <a:p>
            <a:pPr indent="-3429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Font typeface="Viaoda Libre"/>
              <a:buChar char="❖"/>
            </a:pPr>
            <a:r>
              <a:rPr lang="en" sz="1800">
                <a:latin typeface="Viaoda Libre"/>
                <a:ea typeface="Viaoda Libre"/>
                <a:cs typeface="Viaoda Libre"/>
                <a:sym typeface="Viaoda Libre"/>
              </a:rPr>
              <a:t>Beyond &amp; Friday Field Trips (Fleet Center, Oma’s Pumpkin Patch, Legoland, SD Zoo, Heritage of the Americas, </a:t>
            </a:r>
            <a:endParaRPr i="1" sz="1800">
              <a:latin typeface="Viaoda Libre"/>
              <a:ea typeface="Viaoda Libre"/>
              <a:cs typeface="Viaoda Libre"/>
              <a:sym typeface="Viaoda Libre"/>
            </a:endParaRPr>
          </a:p>
          <a:p>
            <a:pPr indent="-3429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Font typeface="Viaoda Libre"/>
              <a:buChar char="❖"/>
            </a:pPr>
            <a:r>
              <a:rPr lang="en" sz="1800">
                <a:latin typeface="Viaoda Libre"/>
                <a:ea typeface="Viaoda Libre"/>
                <a:cs typeface="Viaoda Libre"/>
                <a:sym typeface="Viaoda Libre"/>
              </a:rPr>
              <a:t>Academy Field Trips: San Diego Missions, Conservation Lab, 6th grade camp</a:t>
            </a:r>
            <a:endParaRPr sz="1800">
              <a:latin typeface="Viaoda Libre"/>
              <a:ea typeface="Viaoda Libre"/>
              <a:cs typeface="Viaoda Libre"/>
              <a:sym typeface="Viaoda Libre"/>
            </a:endParaRPr>
          </a:p>
          <a:p>
            <a:pPr indent="-3429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Font typeface="Viaoda Libre"/>
              <a:buChar char="❖"/>
            </a:pPr>
            <a:r>
              <a:rPr lang="en" sz="1800">
                <a:latin typeface="Viaoda Libre"/>
                <a:ea typeface="Viaoda Libre"/>
                <a:cs typeface="Viaoda Libre"/>
                <a:sym typeface="Viaoda Libre"/>
              </a:rPr>
              <a:t>Kindness Week at MZE</a:t>
            </a:r>
            <a:endParaRPr sz="1800">
              <a:latin typeface="Viaoda Libre"/>
              <a:ea typeface="Viaoda Libre"/>
              <a:cs typeface="Viaoda Libre"/>
              <a:sym typeface="Viaoda Libre"/>
            </a:endParaRPr>
          </a:p>
          <a:p>
            <a:pPr indent="-3429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Font typeface="Viaoda Libre"/>
              <a:buChar char="❖"/>
            </a:pPr>
            <a:r>
              <a:rPr lang="en" sz="1800">
                <a:latin typeface="Viaoda Libre"/>
                <a:ea typeface="Viaoda Libre"/>
                <a:cs typeface="Viaoda Libre"/>
                <a:sym typeface="Viaoda Libre"/>
              </a:rPr>
              <a:t>Wellness Coach</a:t>
            </a:r>
            <a:endParaRPr sz="1800">
              <a:latin typeface="Viaoda Libre"/>
              <a:ea typeface="Viaoda Libre"/>
              <a:cs typeface="Viaoda Libre"/>
              <a:sym typeface="Viaoda Libr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4"/>
          <p:cNvSpPr txBox="1"/>
          <p:nvPr>
            <p:ph idx="15" type="title"/>
          </p:nvPr>
        </p:nvSpPr>
        <p:spPr>
          <a:xfrm flipH="1">
            <a:off x="417875" y="64025"/>
            <a:ext cx="8229000" cy="8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latin typeface="Gwendolyn"/>
                <a:ea typeface="Gwendolyn"/>
                <a:cs typeface="Gwendolyn"/>
                <a:sym typeface="Gwendolyn"/>
              </a:rPr>
              <a:t>Upcoming</a:t>
            </a:r>
            <a:r>
              <a:rPr b="1" lang="en" sz="4800">
                <a:latin typeface="Gwendolyn"/>
                <a:ea typeface="Gwendolyn"/>
                <a:cs typeface="Gwendolyn"/>
                <a:sym typeface="Gwendolyn"/>
              </a:rPr>
              <a:t> Highlights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217" name="Google Shape;217;p34"/>
          <p:cNvSpPr txBox="1"/>
          <p:nvPr/>
        </p:nvSpPr>
        <p:spPr>
          <a:xfrm>
            <a:off x="519550" y="991850"/>
            <a:ext cx="7536900" cy="34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Font typeface="Viaoda Libre"/>
              <a:buChar char="❖"/>
            </a:pPr>
            <a:r>
              <a:rPr lang="en" sz="1800">
                <a:latin typeface="Viaoda Libre"/>
                <a:ea typeface="Viaoda Libre"/>
                <a:cs typeface="Viaoda Libre"/>
                <a:sym typeface="Viaoda Libre"/>
              </a:rPr>
              <a:t>PTO Events (Bingo Night)</a:t>
            </a:r>
            <a:endParaRPr sz="1800">
              <a:latin typeface="Viaoda Libre"/>
              <a:ea typeface="Viaoda Libre"/>
              <a:cs typeface="Viaoda Libre"/>
              <a:sym typeface="Viaoda Libre"/>
            </a:endParaRPr>
          </a:p>
          <a:p>
            <a:pPr indent="-3429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Font typeface="Viaoda Libre"/>
              <a:buChar char="❖"/>
            </a:pPr>
            <a:r>
              <a:rPr lang="en" sz="1800">
                <a:latin typeface="Viaoda Libre"/>
                <a:ea typeface="Viaoda Libre"/>
                <a:cs typeface="Viaoda Libre"/>
                <a:sym typeface="Viaoda Libre"/>
              </a:rPr>
              <a:t>Living History Museum at MZE</a:t>
            </a:r>
            <a:endParaRPr sz="1800">
              <a:latin typeface="Viaoda Libre"/>
              <a:ea typeface="Viaoda Libre"/>
              <a:cs typeface="Viaoda Libre"/>
              <a:sym typeface="Viaoda Libre"/>
            </a:endParaRPr>
          </a:p>
          <a:p>
            <a:pPr indent="-3429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Font typeface="Viaoda Libre"/>
              <a:buChar char="❖"/>
            </a:pPr>
            <a:r>
              <a:rPr lang="en" sz="1800">
                <a:latin typeface="Viaoda Libre"/>
                <a:ea typeface="Viaoda Libre"/>
                <a:cs typeface="Viaoda Libre"/>
                <a:sym typeface="Viaoda Libre"/>
              </a:rPr>
              <a:t>Biz Town for 5th in May</a:t>
            </a:r>
            <a:endParaRPr sz="1800">
              <a:latin typeface="Viaoda Libre"/>
              <a:ea typeface="Viaoda Libre"/>
              <a:cs typeface="Viaoda Libre"/>
              <a:sym typeface="Viaoda Libre"/>
            </a:endParaRPr>
          </a:p>
          <a:p>
            <a:pPr indent="-3429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Font typeface="Viaoda Libre"/>
              <a:buChar char="❖"/>
            </a:pPr>
            <a:r>
              <a:rPr lang="en" sz="1800">
                <a:latin typeface="Viaoda Libre"/>
                <a:ea typeface="Viaoda Libre"/>
                <a:cs typeface="Viaoda Libre"/>
                <a:sym typeface="Viaoda Libre"/>
              </a:rPr>
              <a:t>Friday Field Trips: </a:t>
            </a:r>
            <a:r>
              <a:rPr lang="en" sz="1800">
                <a:latin typeface="Viaoda Libre"/>
                <a:ea typeface="Viaoda Libre"/>
                <a:cs typeface="Viaoda Libre"/>
                <a:sym typeface="Viaoda Libre"/>
              </a:rPr>
              <a:t>Maritime Museum, Jump Into Spring Break, Ringer’s Roller Rink</a:t>
            </a:r>
            <a:endParaRPr sz="1800">
              <a:latin typeface="Viaoda Libre"/>
              <a:ea typeface="Viaoda Libre"/>
              <a:cs typeface="Viaoda Libre"/>
              <a:sym typeface="Viaoda Libre"/>
            </a:endParaRPr>
          </a:p>
          <a:p>
            <a:pPr indent="-3429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Font typeface="Viaoda Libre"/>
              <a:buChar char="❖"/>
            </a:pPr>
            <a:r>
              <a:rPr lang="en" sz="1800">
                <a:latin typeface="Viaoda Libre"/>
                <a:ea typeface="Viaoda Libre"/>
                <a:cs typeface="Viaoda Libre"/>
                <a:sym typeface="Viaoda Libre"/>
              </a:rPr>
              <a:t>Spirit Days, Manza Mixers, &amp; Elective Block</a:t>
            </a:r>
            <a:endParaRPr sz="1800">
              <a:latin typeface="Viaoda Libre"/>
              <a:ea typeface="Viaoda Libre"/>
              <a:cs typeface="Viaoda Libre"/>
              <a:sym typeface="Viaoda Libre"/>
            </a:endParaRPr>
          </a:p>
          <a:p>
            <a:pPr indent="-3429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Font typeface="Viaoda Libre"/>
              <a:buChar char="❖"/>
            </a:pPr>
            <a:r>
              <a:rPr lang="en" sz="1800">
                <a:latin typeface="Viaoda Libre"/>
                <a:ea typeface="Viaoda Libre"/>
                <a:cs typeface="Viaoda Libre"/>
                <a:sym typeface="Viaoda Libre"/>
              </a:rPr>
              <a:t>Parent Teacher Conferences</a:t>
            </a:r>
            <a:endParaRPr sz="1800">
              <a:latin typeface="Viaoda Libre"/>
              <a:ea typeface="Viaoda Libre"/>
              <a:cs typeface="Viaoda Libre"/>
              <a:sym typeface="Viaoda Libre"/>
            </a:endParaRPr>
          </a:p>
          <a:p>
            <a:pPr indent="-3429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Font typeface="Viaoda Libre"/>
              <a:buChar char="❖"/>
            </a:pPr>
            <a:r>
              <a:rPr lang="en" sz="1800">
                <a:latin typeface="Viaoda Libre"/>
                <a:ea typeface="Viaoda Libre"/>
                <a:cs typeface="Viaoda Libre"/>
                <a:sym typeface="Viaoda Libre"/>
              </a:rPr>
              <a:t>SDCOE Board president visit in March</a:t>
            </a:r>
            <a:endParaRPr sz="1800">
              <a:latin typeface="Viaoda Libre"/>
              <a:ea typeface="Viaoda Libre"/>
              <a:cs typeface="Viaoda Libre"/>
              <a:sym typeface="Viaoda Libre"/>
            </a:endParaRPr>
          </a:p>
          <a:p>
            <a:pPr indent="-3429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Font typeface="Viaoda Libre"/>
              <a:buChar char="❖"/>
            </a:pPr>
            <a:r>
              <a:rPr lang="en" sz="1800">
                <a:latin typeface="Viaoda Libre"/>
                <a:ea typeface="Viaoda Libre"/>
                <a:cs typeface="Viaoda Libre"/>
                <a:sym typeface="Viaoda Libre"/>
              </a:rPr>
              <a:t>SDCOE Annual Visit in May</a:t>
            </a:r>
            <a:endParaRPr sz="1800">
              <a:latin typeface="Viaoda Libre"/>
              <a:ea typeface="Viaoda Libre"/>
              <a:cs typeface="Viaoda Libre"/>
              <a:sym typeface="Viaoda Libre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Viaoda Libre"/>
              <a:ea typeface="Viaoda Libre"/>
              <a:cs typeface="Viaoda Libre"/>
              <a:sym typeface="Viaoda Libre"/>
            </a:endParaRPr>
          </a:p>
        </p:txBody>
      </p:sp>
      <p:sp>
        <p:nvSpPr>
          <p:cNvPr id="218" name="Google Shape;218;p34"/>
          <p:cNvSpPr txBox="1"/>
          <p:nvPr/>
        </p:nvSpPr>
        <p:spPr>
          <a:xfrm>
            <a:off x="1615875" y="3266475"/>
            <a:ext cx="6554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  <a:latin typeface="Gwendolyn"/>
                <a:ea typeface="Gwendolyn"/>
                <a:cs typeface="Gwendolyn"/>
                <a:sym typeface="Gwendolyn"/>
              </a:rPr>
              <a:t>Not So Highlights</a:t>
            </a:r>
            <a:endParaRPr b="1" sz="3000">
              <a:solidFill>
                <a:schemeClr val="dk1"/>
              </a:solidFill>
              <a:latin typeface="Gwendolyn"/>
              <a:ea typeface="Gwendolyn"/>
              <a:cs typeface="Gwendolyn"/>
              <a:sym typeface="Gwendolyn"/>
            </a:endParaRPr>
          </a:p>
        </p:txBody>
      </p:sp>
      <p:sp>
        <p:nvSpPr>
          <p:cNvPr id="219" name="Google Shape;219;p34"/>
          <p:cNvSpPr txBox="1"/>
          <p:nvPr/>
        </p:nvSpPr>
        <p:spPr>
          <a:xfrm>
            <a:off x="5564550" y="3912975"/>
            <a:ext cx="3447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</a:pPr>
            <a:r>
              <a:rPr lang="en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Reduced staff</a:t>
            </a:r>
            <a:endParaRPr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</a:pPr>
            <a:r>
              <a:rPr lang="en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Enrollment decline</a:t>
            </a:r>
            <a:endParaRPr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</a:pPr>
            <a:r>
              <a:rPr lang="en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Illnesses &amp; Absences</a:t>
            </a:r>
            <a:endParaRPr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5"/>
          <p:cNvSpPr txBox="1"/>
          <p:nvPr>
            <p:ph idx="15" type="title"/>
          </p:nvPr>
        </p:nvSpPr>
        <p:spPr>
          <a:xfrm flipH="1">
            <a:off x="417875" y="64025"/>
            <a:ext cx="8229000" cy="8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latin typeface="Gwendolyn"/>
                <a:ea typeface="Gwendolyn"/>
                <a:cs typeface="Gwendolyn"/>
                <a:sym typeface="Gwendolyn"/>
              </a:rPr>
              <a:t>NWEA MAP Fall to Winter Growth (Reading)</a:t>
            </a:r>
            <a:endParaRPr b="1" sz="1600">
              <a:solidFill>
                <a:schemeClr val="dk1"/>
              </a:solidFill>
            </a:endParaRPr>
          </a:p>
        </p:txBody>
      </p:sp>
      <p:pic>
        <p:nvPicPr>
          <p:cNvPr id="225" name="Google Shape;225;p35" title="Screenshot 2026-02-02 at 11.06.11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085950"/>
            <a:ext cx="2993173" cy="2905151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26" name="Google Shape;226;p35" title="Screenshot 2026-02-02 at 11.05.53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838225"/>
            <a:ext cx="8229002" cy="1123075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27" name="Google Shape;227;p35"/>
          <p:cNvSpPr txBox="1"/>
          <p:nvPr/>
        </p:nvSpPr>
        <p:spPr>
          <a:xfrm>
            <a:off x="3280000" y="2085950"/>
            <a:ext cx="5016000" cy="26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latin typeface="Viaoda Libre"/>
                <a:ea typeface="Viaoda Libre"/>
                <a:cs typeface="Viaoda Libre"/>
                <a:sym typeface="Viaoda Libre"/>
              </a:rPr>
              <a:t>Reading growth is slightly above average: Median growth is at the 52nd percentile, with a balanced spread across bands and nearly 42% of students above the 61st percentile.</a:t>
            </a:r>
            <a:endParaRPr>
              <a:latin typeface="Viaoda Libre"/>
              <a:ea typeface="Viaoda Libre"/>
              <a:cs typeface="Viaoda Libre"/>
              <a:sym typeface="Viaoda Libre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latin typeface="Viaoda Libre"/>
                <a:ea typeface="Viaoda Libre"/>
                <a:cs typeface="Viaoda Libre"/>
                <a:sym typeface="Viaoda Libre"/>
              </a:rPr>
              <a:t>Achievement remained stable across the year: Median achievement held steady at the 62nd percentile from Fall to Winter, indicating consistent performance without significant gains or losses.</a:t>
            </a:r>
            <a:endParaRPr>
              <a:latin typeface="Viaoda Libre"/>
              <a:ea typeface="Viaoda Libre"/>
              <a:cs typeface="Viaoda Libre"/>
              <a:sym typeface="Viaoda Libre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latin typeface="Viaoda Libre"/>
                <a:ea typeface="Viaoda Libre"/>
                <a:cs typeface="Viaoda Libre"/>
                <a:sym typeface="Viaoda Libre"/>
              </a:rPr>
              <a:t>Large cohort supports reliability: With 159 students, results suggest a stable, schoolwide reading program with room to push more students into higher growth bands.</a:t>
            </a:r>
            <a:endParaRPr>
              <a:latin typeface="Viaoda Libre"/>
              <a:ea typeface="Viaoda Libre"/>
              <a:cs typeface="Viaoda Libre"/>
              <a:sym typeface="Viaoda Libre"/>
            </a:endParaRPr>
          </a:p>
        </p:txBody>
      </p:sp>
      <p:sp>
        <p:nvSpPr>
          <p:cNvPr id="228" name="Google Shape;228;p35"/>
          <p:cNvSpPr txBox="1"/>
          <p:nvPr/>
        </p:nvSpPr>
        <p:spPr>
          <a:xfrm>
            <a:off x="2680850" y="2417850"/>
            <a:ext cx="298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222222"/>
                </a:solidFill>
                <a:latin typeface="Viaoda Libre"/>
                <a:ea typeface="Viaoda Libre"/>
                <a:cs typeface="Viaoda Libre"/>
                <a:sym typeface="Viaoda Libre"/>
              </a:rPr>
              <a:t>12</a:t>
            </a:r>
            <a:endParaRPr b="1" sz="800">
              <a:solidFill>
                <a:srgbClr val="222222"/>
              </a:solidFill>
              <a:latin typeface="Viaoda Libre"/>
              <a:ea typeface="Viaoda Libre"/>
              <a:cs typeface="Viaoda Libre"/>
              <a:sym typeface="Viaoda Libre"/>
            </a:endParaRPr>
          </a:p>
        </p:txBody>
      </p:sp>
      <p:sp>
        <p:nvSpPr>
          <p:cNvPr id="229" name="Google Shape;229;p35"/>
          <p:cNvSpPr txBox="1"/>
          <p:nvPr/>
        </p:nvSpPr>
        <p:spPr>
          <a:xfrm>
            <a:off x="2620072" y="2955309"/>
            <a:ext cx="298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222222"/>
                </a:solidFill>
                <a:latin typeface="Viaoda Libre"/>
                <a:ea typeface="Viaoda Libre"/>
                <a:cs typeface="Viaoda Libre"/>
                <a:sym typeface="Viaoda Libre"/>
              </a:rPr>
              <a:t>9</a:t>
            </a:r>
            <a:endParaRPr b="1" sz="800">
              <a:solidFill>
                <a:srgbClr val="222222"/>
              </a:solidFill>
              <a:latin typeface="Viaoda Libre"/>
              <a:ea typeface="Viaoda Libre"/>
              <a:cs typeface="Viaoda Libre"/>
              <a:sym typeface="Viaoda Libre"/>
            </a:endParaRPr>
          </a:p>
        </p:txBody>
      </p:sp>
      <p:sp>
        <p:nvSpPr>
          <p:cNvPr id="230" name="Google Shape;230;p35"/>
          <p:cNvSpPr txBox="1"/>
          <p:nvPr/>
        </p:nvSpPr>
        <p:spPr>
          <a:xfrm>
            <a:off x="2321275" y="2915184"/>
            <a:ext cx="298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222222"/>
                </a:solidFill>
                <a:latin typeface="Viaoda Libre"/>
                <a:ea typeface="Viaoda Libre"/>
                <a:cs typeface="Viaoda Libre"/>
                <a:sym typeface="Viaoda Libre"/>
              </a:rPr>
              <a:t>11</a:t>
            </a:r>
            <a:endParaRPr b="1" sz="800">
              <a:solidFill>
                <a:srgbClr val="222222"/>
              </a:solidFill>
              <a:latin typeface="Viaoda Libre"/>
              <a:ea typeface="Viaoda Libre"/>
              <a:cs typeface="Viaoda Libre"/>
              <a:sym typeface="Viaoda Libre"/>
            </a:endParaRPr>
          </a:p>
        </p:txBody>
      </p:sp>
      <p:sp>
        <p:nvSpPr>
          <p:cNvPr id="231" name="Google Shape;231;p35"/>
          <p:cNvSpPr txBox="1"/>
          <p:nvPr/>
        </p:nvSpPr>
        <p:spPr>
          <a:xfrm>
            <a:off x="2129857" y="3108840"/>
            <a:ext cx="298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222222"/>
                </a:solidFill>
                <a:latin typeface="Viaoda Libre"/>
                <a:ea typeface="Viaoda Libre"/>
                <a:cs typeface="Viaoda Libre"/>
                <a:sym typeface="Viaoda Libre"/>
              </a:rPr>
              <a:t>3</a:t>
            </a:r>
            <a:endParaRPr b="1" sz="800">
              <a:solidFill>
                <a:srgbClr val="222222"/>
              </a:solidFill>
              <a:latin typeface="Viaoda Libre"/>
              <a:ea typeface="Viaoda Libre"/>
              <a:cs typeface="Viaoda Libre"/>
              <a:sym typeface="Viaoda Libre"/>
            </a:endParaRPr>
          </a:p>
        </p:txBody>
      </p:sp>
      <p:sp>
        <p:nvSpPr>
          <p:cNvPr id="232" name="Google Shape;232;p35"/>
          <p:cNvSpPr txBox="1"/>
          <p:nvPr/>
        </p:nvSpPr>
        <p:spPr>
          <a:xfrm>
            <a:off x="2371649" y="3261240"/>
            <a:ext cx="298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222222"/>
                </a:solidFill>
                <a:latin typeface="Viaoda Libre"/>
                <a:ea typeface="Viaoda Libre"/>
                <a:cs typeface="Viaoda Libre"/>
                <a:sym typeface="Viaoda Libre"/>
              </a:rPr>
              <a:t>10</a:t>
            </a:r>
            <a:endParaRPr b="1" sz="800">
              <a:solidFill>
                <a:srgbClr val="222222"/>
              </a:solidFill>
              <a:latin typeface="Viaoda Libre"/>
              <a:ea typeface="Viaoda Libre"/>
              <a:cs typeface="Viaoda Libre"/>
              <a:sym typeface="Viaoda Libre"/>
            </a:endParaRPr>
          </a:p>
        </p:txBody>
      </p:sp>
      <p:sp>
        <p:nvSpPr>
          <p:cNvPr id="233" name="Google Shape;233;p35"/>
          <p:cNvSpPr txBox="1"/>
          <p:nvPr/>
        </p:nvSpPr>
        <p:spPr>
          <a:xfrm>
            <a:off x="1733249" y="3281869"/>
            <a:ext cx="298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222222"/>
                </a:solidFill>
                <a:latin typeface="Viaoda Libre"/>
                <a:ea typeface="Viaoda Libre"/>
                <a:cs typeface="Viaoda Libre"/>
                <a:sym typeface="Viaoda Libre"/>
              </a:rPr>
              <a:t>6</a:t>
            </a:r>
            <a:endParaRPr b="1" sz="800">
              <a:solidFill>
                <a:srgbClr val="222222"/>
              </a:solidFill>
              <a:latin typeface="Viaoda Libre"/>
              <a:ea typeface="Viaoda Libre"/>
              <a:cs typeface="Viaoda Libre"/>
              <a:sym typeface="Viaoda Libre"/>
            </a:endParaRPr>
          </a:p>
        </p:txBody>
      </p:sp>
      <p:sp>
        <p:nvSpPr>
          <p:cNvPr id="234" name="Google Shape;234;p35"/>
          <p:cNvSpPr txBox="1"/>
          <p:nvPr/>
        </p:nvSpPr>
        <p:spPr>
          <a:xfrm>
            <a:off x="1975041" y="3434269"/>
            <a:ext cx="298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222222"/>
                </a:solidFill>
                <a:latin typeface="Viaoda Libre"/>
                <a:ea typeface="Viaoda Libre"/>
                <a:cs typeface="Viaoda Libre"/>
                <a:sym typeface="Viaoda Libre"/>
              </a:rPr>
              <a:t>4</a:t>
            </a:r>
            <a:endParaRPr b="1" sz="800">
              <a:solidFill>
                <a:srgbClr val="222222"/>
              </a:solidFill>
              <a:latin typeface="Viaoda Libre"/>
              <a:ea typeface="Viaoda Libre"/>
              <a:cs typeface="Viaoda Libre"/>
              <a:sym typeface="Viaoda Libre"/>
            </a:endParaRPr>
          </a:p>
        </p:txBody>
      </p:sp>
      <p:sp>
        <p:nvSpPr>
          <p:cNvPr id="235" name="Google Shape;235;p35"/>
          <p:cNvSpPr txBox="1"/>
          <p:nvPr/>
        </p:nvSpPr>
        <p:spPr>
          <a:xfrm>
            <a:off x="1350408" y="3380403"/>
            <a:ext cx="298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222222"/>
                </a:solidFill>
                <a:latin typeface="Viaoda Libre"/>
                <a:ea typeface="Viaoda Libre"/>
                <a:cs typeface="Viaoda Libre"/>
                <a:sym typeface="Viaoda Libre"/>
              </a:rPr>
              <a:t>2</a:t>
            </a:r>
            <a:endParaRPr b="1" sz="800">
              <a:solidFill>
                <a:srgbClr val="222222"/>
              </a:solidFill>
              <a:latin typeface="Viaoda Libre"/>
              <a:ea typeface="Viaoda Libre"/>
              <a:cs typeface="Viaoda Libre"/>
              <a:sym typeface="Viaoda Libre"/>
            </a:endParaRPr>
          </a:p>
        </p:txBody>
      </p:sp>
      <p:sp>
        <p:nvSpPr>
          <p:cNvPr id="236" name="Google Shape;236;p35"/>
          <p:cNvSpPr txBox="1"/>
          <p:nvPr/>
        </p:nvSpPr>
        <p:spPr>
          <a:xfrm>
            <a:off x="1571582" y="3562177"/>
            <a:ext cx="298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222222"/>
                </a:solidFill>
                <a:latin typeface="Viaoda Libre"/>
                <a:ea typeface="Viaoda Libre"/>
                <a:cs typeface="Viaoda Libre"/>
                <a:sym typeface="Viaoda Libre"/>
              </a:rPr>
              <a:t>8</a:t>
            </a:r>
            <a:endParaRPr b="1" sz="800">
              <a:solidFill>
                <a:srgbClr val="222222"/>
              </a:solidFill>
              <a:latin typeface="Viaoda Libre"/>
              <a:ea typeface="Viaoda Libre"/>
              <a:cs typeface="Viaoda Libre"/>
              <a:sym typeface="Viaoda Libre"/>
            </a:endParaRPr>
          </a:p>
        </p:txBody>
      </p:sp>
      <p:sp>
        <p:nvSpPr>
          <p:cNvPr id="237" name="Google Shape;237;p35"/>
          <p:cNvSpPr txBox="1"/>
          <p:nvPr/>
        </p:nvSpPr>
        <p:spPr>
          <a:xfrm>
            <a:off x="1723982" y="3611432"/>
            <a:ext cx="298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222222"/>
                </a:solidFill>
                <a:latin typeface="Viaoda Libre"/>
                <a:ea typeface="Viaoda Libre"/>
                <a:cs typeface="Viaoda Libre"/>
                <a:sym typeface="Viaoda Libre"/>
              </a:rPr>
              <a:t>7</a:t>
            </a:r>
            <a:endParaRPr b="1" sz="800">
              <a:solidFill>
                <a:srgbClr val="222222"/>
              </a:solidFill>
              <a:latin typeface="Viaoda Libre"/>
              <a:ea typeface="Viaoda Libre"/>
              <a:cs typeface="Viaoda Libre"/>
              <a:sym typeface="Viaoda Libre"/>
            </a:endParaRPr>
          </a:p>
        </p:txBody>
      </p:sp>
      <p:sp>
        <p:nvSpPr>
          <p:cNvPr id="238" name="Google Shape;238;p35"/>
          <p:cNvSpPr txBox="1"/>
          <p:nvPr/>
        </p:nvSpPr>
        <p:spPr>
          <a:xfrm>
            <a:off x="1876382" y="3660687"/>
            <a:ext cx="298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222222"/>
                </a:solidFill>
                <a:latin typeface="Viaoda Libre"/>
                <a:ea typeface="Viaoda Libre"/>
                <a:cs typeface="Viaoda Libre"/>
                <a:sym typeface="Viaoda Libre"/>
              </a:rPr>
              <a:t>5</a:t>
            </a:r>
            <a:endParaRPr b="1" sz="800">
              <a:solidFill>
                <a:srgbClr val="222222"/>
              </a:solidFill>
              <a:latin typeface="Viaoda Libre"/>
              <a:ea typeface="Viaoda Libre"/>
              <a:cs typeface="Viaoda Libre"/>
              <a:sym typeface="Viaoda Libr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6"/>
          <p:cNvSpPr txBox="1"/>
          <p:nvPr>
            <p:ph idx="15" type="title"/>
          </p:nvPr>
        </p:nvSpPr>
        <p:spPr>
          <a:xfrm flipH="1">
            <a:off x="417875" y="64025"/>
            <a:ext cx="8229000" cy="8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latin typeface="Gwendolyn"/>
                <a:ea typeface="Gwendolyn"/>
                <a:cs typeface="Gwendolyn"/>
                <a:sym typeface="Gwendolyn"/>
              </a:rPr>
              <a:t>NWEA MAP Fall to Winter Growth (Math)</a:t>
            </a:r>
            <a:endParaRPr b="1" sz="1600">
              <a:solidFill>
                <a:schemeClr val="dk1"/>
              </a:solidFill>
            </a:endParaRPr>
          </a:p>
        </p:txBody>
      </p:sp>
      <p:pic>
        <p:nvPicPr>
          <p:cNvPr id="244" name="Google Shape;244;p36" title="Screenshot 2026-02-02 at 10.58.59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999" y="2022650"/>
            <a:ext cx="3010002" cy="3002823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45" name="Google Shape;245;p36" title="Screenshot 2026-02-02 at 10.58.48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000" y="782100"/>
            <a:ext cx="8114099" cy="1142675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46" name="Google Shape;246;p36"/>
          <p:cNvSpPr txBox="1"/>
          <p:nvPr/>
        </p:nvSpPr>
        <p:spPr>
          <a:xfrm>
            <a:off x="3376275" y="2084963"/>
            <a:ext cx="4816500" cy="28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latin typeface="Viaoda Libre"/>
                <a:ea typeface="Viaoda Libre"/>
                <a:cs typeface="Viaoda Libre"/>
                <a:sym typeface="Viaoda Libre"/>
              </a:rPr>
              <a:t>Math growth is about average: Median growth is at the 51st percentile, with a fairly even distribution across performance bands, indicating typical progress overall.</a:t>
            </a:r>
            <a:endParaRPr>
              <a:latin typeface="Viaoda Libre"/>
              <a:ea typeface="Viaoda Libre"/>
              <a:cs typeface="Viaoda Libre"/>
              <a:sym typeface="Viaoda Libre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latin typeface="Viaoda Libre"/>
                <a:ea typeface="Viaoda Libre"/>
                <a:cs typeface="Viaoda Libre"/>
                <a:sym typeface="Viaoda Libre"/>
              </a:rPr>
              <a:t>Achievement improved modestly: Median achievement increased from the 46th percentile (Fall) to the 50th percentile (Winter), suggesting slight gains in overall proficiency.</a:t>
            </a:r>
            <a:endParaRPr>
              <a:latin typeface="Viaoda Libre"/>
              <a:ea typeface="Viaoda Libre"/>
              <a:cs typeface="Viaoda Libre"/>
              <a:sym typeface="Viaoda Libre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latin typeface="Viaoda Libre"/>
                <a:ea typeface="Viaoda Libre"/>
                <a:cs typeface="Viaoda Libre"/>
                <a:sym typeface="Viaoda Libre"/>
              </a:rPr>
              <a:t>Large sample shows mixed performance: With 160 students, results point to steady but uneven achievement, with roughly equal proportions of students below and above the 50th percentile.</a:t>
            </a:r>
            <a:endParaRPr>
              <a:latin typeface="Viaoda Libre"/>
              <a:ea typeface="Viaoda Libre"/>
              <a:cs typeface="Viaoda Libre"/>
              <a:sym typeface="Viaoda Libre"/>
            </a:endParaRPr>
          </a:p>
        </p:txBody>
      </p:sp>
      <p:sp>
        <p:nvSpPr>
          <p:cNvPr id="247" name="Google Shape;247;p36"/>
          <p:cNvSpPr txBox="1"/>
          <p:nvPr/>
        </p:nvSpPr>
        <p:spPr>
          <a:xfrm>
            <a:off x="2701500" y="2682550"/>
            <a:ext cx="298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222222"/>
                </a:solidFill>
                <a:latin typeface="Viaoda Libre"/>
                <a:ea typeface="Viaoda Libre"/>
                <a:cs typeface="Viaoda Libre"/>
                <a:sym typeface="Viaoda Libre"/>
              </a:rPr>
              <a:t>9</a:t>
            </a:r>
            <a:endParaRPr b="1" sz="800">
              <a:solidFill>
                <a:srgbClr val="222222"/>
              </a:solidFill>
              <a:latin typeface="Viaoda Libre"/>
              <a:ea typeface="Viaoda Libre"/>
              <a:cs typeface="Viaoda Libre"/>
              <a:sym typeface="Viaoda Libre"/>
            </a:endParaRPr>
          </a:p>
        </p:txBody>
      </p:sp>
      <p:sp>
        <p:nvSpPr>
          <p:cNvPr id="248" name="Google Shape;248;p36"/>
          <p:cNvSpPr txBox="1"/>
          <p:nvPr/>
        </p:nvSpPr>
        <p:spPr>
          <a:xfrm>
            <a:off x="2853900" y="2903713"/>
            <a:ext cx="298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222222"/>
                </a:solidFill>
                <a:latin typeface="Viaoda Libre"/>
                <a:ea typeface="Viaoda Libre"/>
                <a:cs typeface="Viaoda Libre"/>
                <a:sym typeface="Viaoda Libre"/>
              </a:rPr>
              <a:t>12</a:t>
            </a:r>
            <a:endParaRPr b="1" sz="800">
              <a:solidFill>
                <a:srgbClr val="222222"/>
              </a:solidFill>
              <a:latin typeface="Viaoda Libre"/>
              <a:ea typeface="Viaoda Libre"/>
              <a:cs typeface="Viaoda Libre"/>
              <a:sym typeface="Viaoda Libre"/>
            </a:endParaRPr>
          </a:p>
        </p:txBody>
      </p:sp>
      <p:sp>
        <p:nvSpPr>
          <p:cNvPr id="249" name="Google Shape;249;p36"/>
          <p:cNvSpPr txBox="1"/>
          <p:nvPr/>
        </p:nvSpPr>
        <p:spPr>
          <a:xfrm>
            <a:off x="1995475" y="2903713"/>
            <a:ext cx="298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222222"/>
                </a:solidFill>
                <a:latin typeface="Viaoda Libre"/>
                <a:ea typeface="Viaoda Libre"/>
                <a:cs typeface="Viaoda Libre"/>
                <a:sym typeface="Viaoda Libre"/>
              </a:rPr>
              <a:t>3</a:t>
            </a:r>
            <a:endParaRPr b="1" sz="800">
              <a:solidFill>
                <a:srgbClr val="222222"/>
              </a:solidFill>
              <a:latin typeface="Viaoda Libre"/>
              <a:ea typeface="Viaoda Libre"/>
              <a:cs typeface="Viaoda Libre"/>
              <a:sym typeface="Viaoda Libre"/>
            </a:endParaRPr>
          </a:p>
        </p:txBody>
      </p:sp>
      <p:sp>
        <p:nvSpPr>
          <p:cNvPr id="250" name="Google Shape;250;p36"/>
          <p:cNvSpPr txBox="1"/>
          <p:nvPr/>
        </p:nvSpPr>
        <p:spPr>
          <a:xfrm>
            <a:off x="1941600" y="3280277"/>
            <a:ext cx="298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222222"/>
                </a:solidFill>
                <a:latin typeface="Viaoda Libre"/>
                <a:ea typeface="Viaoda Libre"/>
                <a:cs typeface="Viaoda Libre"/>
                <a:sym typeface="Viaoda Libre"/>
              </a:rPr>
              <a:t>7</a:t>
            </a:r>
            <a:endParaRPr b="1" sz="800">
              <a:solidFill>
                <a:srgbClr val="222222"/>
              </a:solidFill>
              <a:latin typeface="Viaoda Libre"/>
              <a:ea typeface="Viaoda Libre"/>
              <a:cs typeface="Viaoda Libre"/>
              <a:sym typeface="Viaoda Libre"/>
            </a:endParaRPr>
          </a:p>
        </p:txBody>
      </p:sp>
      <p:sp>
        <p:nvSpPr>
          <p:cNvPr id="251" name="Google Shape;251;p36"/>
          <p:cNvSpPr txBox="1"/>
          <p:nvPr/>
        </p:nvSpPr>
        <p:spPr>
          <a:xfrm>
            <a:off x="2699082" y="3703588"/>
            <a:ext cx="298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222222"/>
                </a:solidFill>
                <a:latin typeface="Viaoda Libre"/>
                <a:ea typeface="Viaoda Libre"/>
                <a:cs typeface="Viaoda Libre"/>
                <a:sym typeface="Viaoda Libre"/>
              </a:rPr>
              <a:t>11</a:t>
            </a:r>
            <a:endParaRPr b="1" sz="800">
              <a:solidFill>
                <a:srgbClr val="222222"/>
              </a:solidFill>
              <a:latin typeface="Viaoda Libre"/>
              <a:ea typeface="Viaoda Libre"/>
              <a:cs typeface="Viaoda Libre"/>
              <a:sym typeface="Viaoda Libre"/>
            </a:endParaRPr>
          </a:p>
        </p:txBody>
      </p:sp>
      <p:sp>
        <p:nvSpPr>
          <p:cNvPr id="252" name="Google Shape;252;p36"/>
          <p:cNvSpPr txBox="1"/>
          <p:nvPr/>
        </p:nvSpPr>
        <p:spPr>
          <a:xfrm>
            <a:off x="2095125" y="3883513"/>
            <a:ext cx="298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222222"/>
                </a:solidFill>
                <a:latin typeface="Viaoda Libre"/>
                <a:ea typeface="Viaoda Libre"/>
                <a:cs typeface="Viaoda Libre"/>
                <a:sym typeface="Viaoda Libre"/>
              </a:rPr>
              <a:t>10</a:t>
            </a:r>
            <a:endParaRPr b="1" sz="800">
              <a:solidFill>
                <a:srgbClr val="222222"/>
              </a:solidFill>
              <a:latin typeface="Viaoda Libre"/>
              <a:ea typeface="Viaoda Libre"/>
              <a:cs typeface="Viaoda Libre"/>
              <a:sym typeface="Viaoda Libre"/>
            </a:endParaRPr>
          </a:p>
        </p:txBody>
      </p:sp>
      <p:sp>
        <p:nvSpPr>
          <p:cNvPr id="253" name="Google Shape;253;p36"/>
          <p:cNvSpPr txBox="1"/>
          <p:nvPr/>
        </p:nvSpPr>
        <p:spPr>
          <a:xfrm>
            <a:off x="1883075" y="3774620"/>
            <a:ext cx="298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222222"/>
                </a:solidFill>
                <a:latin typeface="Viaoda Libre"/>
                <a:ea typeface="Viaoda Libre"/>
                <a:cs typeface="Viaoda Libre"/>
                <a:sym typeface="Viaoda Libre"/>
              </a:rPr>
              <a:t>2</a:t>
            </a:r>
            <a:endParaRPr b="1" sz="800">
              <a:solidFill>
                <a:srgbClr val="222222"/>
              </a:solidFill>
              <a:latin typeface="Viaoda Libre"/>
              <a:ea typeface="Viaoda Libre"/>
              <a:cs typeface="Viaoda Libre"/>
              <a:sym typeface="Viaoda Libre"/>
            </a:endParaRPr>
          </a:p>
        </p:txBody>
      </p:sp>
      <p:sp>
        <p:nvSpPr>
          <p:cNvPr id="254" name="Google Shape;254;p36"/>
          <p:cNvSpPr txBox="1"/>
          <p:nvPr/>
        </p:nvSpPr>
        <p:spPr>
          <a:xfrm>
            <a:off x="1718440" y="3486932"/>
            <a:ext cx="298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222222"/>
                </a:solidFill>
                <a:latin typeface="Viaoda Libre"/>
                <a:ea typeface="Viaoda Libre"/>
                <a:cs typeface="Viaoda Libre"/>
                <a:sym typeface="Viaoda Libre"/>
              </a:rPr>
              <a:t>4</a:t>
            </a:r>
            <a:endParaRPr b="1" sz="800">
              <a:solidFill>
                <a:srgbClr val="222222"/>
              </a:solidFill>
              <a:latin typeface="Viaoda Libre"/>
              <a:ea typeface="Viaoda Libre"/>
              <a:cs typeface="Viaoda Libre"/>
              <a:sym typeface="Viaoda Libre"/>
            </a:endParaRPr>
          </a:p>
        </p:txBody>
      </p:sp>
      <p:sp>
        <p:nvSpPr>
          <p:cNvPr id="255" name="Google Shape;255;p36"/>
          <p:cNvSpPr txBox="1"/>
          <p:nvPr/>
        </p:nvSpPr>
        <p:spPr>
          <a:xfrm>
            <a:off x="1532423" y="3685239"/>
            <a:ext cx="298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222222"/>
                </a:solidFill>
                <a:latin typeface="Viaoda Libre"/>
                <a:ea typeface="Viaoda Libre"/>
                <a:cs typeface="Viaoda Libre"/>
                <a:sym typeface="Viaoda Libre"/>
              </a:rPr>
              <a:t>5</a:t>
            </a:r>
            <a:endParaRPr b="1" sz="800">
              <a:solidFill>
                <a:srgbClr val="222222"/>
              </a:solidFill>
              <a:latin typeface="Viaoda Libre"/>
              <a:ea typeface="Viaoda Libre"/>
              <a:cs typeface="Viaoda Libre"/>
              <a:sym typeface="Viaoda Libre"/>
            </a:endParaRPr>
          </a:p>
        </p:txBody>
      </p:sp>
      <p:sp>
        <p:nvSpPr>
          <p:cNvPr id="256" name="Google Shape;256;p36"/>
          <p:cNvSpPr txBox="1"/>
          <p:nvPr/>
        </p:nvSpPr>
        <p:spPr>
          <a:xfrm>
            <a:off x="1284918" y="3486914"/>
            <a:ext cx="298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222222"/>
                </a:solidFill>
                <a:latin typeface="Viaoda Libre"/>
                <a:ea typeface="Viaoda Libre"/>
                <a:cs typeface="Viaoda Libre"/>
                <a:sym typeface="Viaoda Libre"/>
              </a:rPr>
              <a:t>6</a:t>
            </a:r>
            <a:endParaRPr b="1" sz="800">
              <a:solidFill>
                <a:srgbClr val="222222"/>
              </a:solidFill>
              <a:latin typeface="Viaoda Libre"/>
              <a:ea typeface="Viaoda Libre"/>
              <a:cs typeface="Viaoda Libre"/>
              <a:sym typeface="Viaoda Libre"/>
            </a:endParaRPr>
          </a:p>
        </p:txBody>
      </p:sp>
      <p:sp>
        <p:nvSpPr>
          <p:cNvPr id="257" name="Google Shape;257;p36"/>
          <p:cNvSpPr txBox="1"/>
          <p:nvPr/>
        </p:nvSpPr>
        <p:spPr>
          <a:xfrm>
            <a:off x="1313543" y="3096074"/>
            <a:ext cx="298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222222"/>
                </a:solidFill>
                <a:latin typeface="Viaoda Libre"/>
                <a:ea typeface="Viaoda Libre"/>
                <a:cs typeface="Viaoda Libre"/>
                <a:sym typeface="Viaoda Libre"/>
              </a:rPr>
              <a:t>8</a:t>
            </a:r>
            <a:endParaRPr b="1" sz="800">
              <a:solidFill>
                <a:srgbClr val="222222"/>
              </a:solidFill>
              <a:latin typeface="Viaoda Libre"/>
              <a:ea typeface="Viaoda Libre"/>
              <a:cs typeface="Viaoda Libre"/>
              <a:sym typeface="Viaoda Libr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7"/>
          <p:cNvSpPr txBox="1"/>
          <p:nvPr>
            <p:ph type="title"/>
          </p:nvPr>
        </p:nvSpPr>
        <p:spPr>
          <a:xfrm flipH="1">
            <a:off x="1000724" y="64025"/>
            <a:ext cx="7660200" cy="8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latin typeface="Gwendolyn"/>
                <a:ea typeface="Gwendolyn"/>
                <a:cs typeface="Gwendolyn"/>
                <a:sym typeface="Gwendolyn"/>
              </a:rPr>
              <a:t>2025 CA School Dashboard</a:t>
            </a:r>
            <a:endParaRPr b="1">
              <a:latin typeface="Unbounded"/>
              <a:ea typeface="Unbounded"/>
              <a:cs typeface="Unbounded"/>
              <a:sym typeface="Unbounded"/>
            </a:endParaRPr>
          </a:p>
        </p:txBody>
      </p:sp>
      <p:sp>
        <p:nvSpPr>
          <p:cNvPr id="263" name="Google Shape;263;p37"/>
          <p:cNvSpPr txBox="1"/>
          <p:nvPr/>
        </p:nvSpPr>
        <p:spPr>
          <a:xfrm>
            <a:off x="5317075" y="2390075"/>
            <a:ext cx="3613200" cy="3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Viaoda Libre"/>
                <a:ea typeface="Viaoda Libre"/>
                <a:cs typeface="Viaoda Libre"/>
                <a:sym typeface="Viaoda Libre"/>
                <a:hlinkClick r:id="rId3"/>
              </a:rPr>
              <a:t>Link to 2025 Dashboard Report for JCS-MZ.</a:t>
            </a:r>
            <a:endParaRPr>
              <a:solidFill>
                <a:schemeClr val="dk1"/>
              </a:solidFill>
              <a:latin typeface="Viaoda Libre"/>
              <a:ea typeface="Viaoda Libre"/>
              <a:cs typeface="Viaoda Libre"/>
              <a:sym typeface="Viaoda Libr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Viaoda Libre"/>
              <a:ea typeface="Viaoda Libre"/>
              <a:cs typeface="Viaoda Libre"/>
              <a:sym typeface="Viaoda Libr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Viaoda Libre"/>
                <a:ea typeface="Viaoda Libre"/>
                <a:cs typeface="Viaoda Libre"/>
                <a:sym typeface="Viaoda Libre"/>
              </a:rPr>
              <a:t>Based on the 2024 &amp; 2025 CA School Dashboards, JCS-Manzanita is a “Middle” Performing charter school. Charter renewal evaluation for Middle Performing charter schools is based on verified data and the schools ability to show students achieving a year of growth each year. Middle Performing charter schools may be renewed for a 5-year term.</a:t>
            </a:r>
            <a:endParaRPr sz="1300">
              <a:latin typeface="Viaoda Libre"/>
              <a:ea typeface="Viaoda Libre"/>
              <a:cs typeface="Viaoda Libre"/>
              <a:sym typeface="Viaoda Libr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Viaoda Libre"/>
              <a:ea typeface="Viaoda Libre"/>
              <a:cs typeface="Viaoda Libre"/>
              <a:sym typeface="Viaoda Libre"/>
            </a:endParaRPr>
          </a:p>
        </p:txBody>
      </p:sp>
      <p:pic>
        <p:nvPicPr>
          <p:cNvPr id="264" name="Google Shape;264;p37" title="Screenshot 2026-01-25 at 2.35.33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6400" y="1018875"/>
            <a:ext cx="4173302" cy="381585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65" name="Google Shape;265;p37" title="Screenshot 2026-01-25 at 2.36.15 P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22225" y="1018875"/>
            <a:ext cx="3671224" cy="13301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8"/>
          <p:cNvSpPr txBox="1"/>
          <p:nvPr>
            <p:ph idx="15" type="title"/>
          </p:nvPr>
        </p:nvSpPr>
        <p:spPr>
          <a:xfrm flipH="1">
            <a:off x="417875" y="64025"/>
            <a:ext cx="8229000" cy="8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latin typeface="Gwendolyn"/>
                <a:ea typeface="Gwendolyn"/>
                <a:cs typeface="Gwendolyn"/>
                <a:sym typeface="Gwendolyn"/>
              </a:rPr>
              <a:t>Local Control and Accountability Plan</a:t>
            </a:r>
            <a:endParaRPr b="1" sz="1600">
              <a:solidFill>
                <a:schemeClr val="dk1"/>
              </a:solidFill>
            </a:endParaRPr>
          </a:p>
        </p:txBody>
      </p:sp>
      <p:sp>
        <p:nvSpPr>
          <p:cNvPr id="271" name="Google Shape;271;p38"/>
          <p:cNvSpPr txBox="1"/>
          <p:nvPr/>
        </p:nvSpPr>
        <p:spPr>
          <a:xfrm>
            <a:off x="467975" y="1290325"/>
            <a:ext cx="7706700" cy="28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Viaoda Libre"/>
                <a:ea typeface="Viaoda Libre"/>
                <a:cs typeface="Viaoda Libre"/>
                <a:sym typeface="Viaoda Libre"/>
              </a:rPr>
              <a:t>Goal #2 - Student Outcomes</a:t>
            </a:r>
            <a:endParaRPr sz="2500">
              <a:solidFill>
                <a:schemeClr val="dk1"/>
              </a:solidFill>
              <a:latin typeface="Viaoda Libre"/>
              <a:ea typeface="Viaoda Libre"/>
              <a:cs typeface="Viaoda Libre"/>
              <a:sym typeface="Viaoda Libr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latin typeface="Viaoda Libre"/>
              <a:ea typeface="Viaoda Libre"/>
              <a:cs typeface="Viaoda Libre"/>
              <a:sym typeface="Viaoda Libr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Viaoda Libre"/>
                <a:ea typeface="Viaoda Libre"/>
                <a:cs typeface="Viaoda Libre"/>
                <a:sym typeface="Viaoda Libre"/>
              </a:rPr>
              <a:t>Provide high quality, equitable, and responsive instruction so that ALL students can reach their full academic potential and be well-prepared for postsecondary experiences. </a:t>
            </a:r>
            <a:endParaRPr sz="2500">
              <a:solidFill>
                <a:schemeClr val="dk1"/>
              </a:solidFill>
              <a:latin typeface="Viaoda Libre"/>
              <a:ea typeface="Viaoda Libre"/>
              <a:cs typeface="Viaoda Libre"/>
              <a:sym typeface="Viaoda Libr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latin typeface="Viaoda Libre"/>
              <a:ea typeface="Viaoda Libre"/>
              <a:cs typeface="Viaoda Libre"/>
              <a:sym typeface="Viaoda Libr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u="sng">
                <a:solidFill>
                  <a:schemeClr val="hlink"/>
                </a:solidFill>
                <a:latin typeface="Gwendolyn"/>
                <a:ea typeface="Gwendolyn"/>
                <a:cs typeface="Gwendolyn"/>
                <a:sym typeface="Gwendolyn"/>
                <a:hlinkClick r:id="rId3"/>
              </a:rPr>
              <a:t>Click here to access the School’s 25/26 LCAP.</a:t>
            </a:r>
            <a:endParaRPr sz="2500">
              <a:solidFill>
                <a:schemeClr val="dk1"/>
              </a:solidFill>
              <a:latin typeface="Gwendolyn"/>
              <a:ea typeface="Gwendolyn"/>
              <a:cs typeface="Gwendolyn"/>
              <a:sym typeface="Gwendoly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9"/>
          <p:cNvSpPr txBox="1"/>
          <p:nvPr>
            <p:ph type="title"/>
          </p:nvPr>
        </p:nvSpPr>
        <p:spPr>
          <a:xfrm flipH="1">
            <a:off x="1000724" y="64025"/>
            <a:ext cx="7660200" cy="8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latin typeface="Gwendolyn"/>
                <a:ea typeface="Gwendolyn"/>
                <a:cs typeface="Gwendolyn"/>
                <a:sym typeface="Gwendolyn"/>
              </a:rPr>
              <a:t>LCAP Goal #2 - Partner Input</a:t>
            </a:r>
            <a:endParaRPr b="1">
              <a:latin typeface="Unbounded"/>
              <a:ea typeface="Unbounded"/>
              <a:cs typeface="Unbounded"/>
              <a:sym typeface="Unbounded"/>
            </a:endParaRPr>
          </a:p>
        </p:txBody>
      </p:sp>
      <p:sp>
        <p:nvSpPr>
          <p:cNvPr id="277" name="Google Shape;277;p39"/>
          <p:cNvSpPr txBox="1"/>
          <p:nvPr/>
        </p:nvSpPr>
        <p:spPr>
          <a:xfrm>
            <a:off x="3008475" y="1006950"/>
            <a:ext cx="3644700" cy="5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Viaoda Libre"/>
                <a:ea typeface="Viaoda Libre"/>
                <a:cs typeface="Viaoda Libre"/>
                <a:sym typeface="Viaoda Libre"/>
              </a:rPr>
              <a:t>Instructional Quality</a:t>
            </a:r>
            <a:endParaRPr sz="2500">
              <a:solidFill>
                <a:schemeClr val="dk1"/>
              </a:solidFill>
              <a:latin typeface="Viaoda Libre"/>
              <a:ea typeface="Viaoda Libre"/>
              <a:cs typeface="Viaoda Libre"/>
              <a:sym typeface="Viaoda Libre"/>
            </a:endParaRPr>
          </a:p>
        </p:txBody>
      </p:sp>
      <p:sp>
        <p:nvSpPr>
          <p:cNvPr id="278" name="Google Shape;278;p39"/>
          <p:cNvSpPr txBox="1"/>
          <p:nvPr/>
        </p:nvSpPr>
        <p:spPr>
          <a:xfrm>
            <a:off x="767125" y="1597393"/>
            <a:ext cx="8100300" cy="3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DM Sans"/>
                <a:ea typeface="DM Sans"/>
                <a:cs typeface="DM Sans"/>
                <a:sym typeface="DM Sans"/>
              </a:rPr>
              <a:t>For Parents:</a:t>
            </a:r>
            <a:endParaRPr sz="1200">
              <a:latin typeface="DM Sans"/>
              <a:ea typeface="DM Sans"/>
              <a:cs typeface="DM Sans"/>
              <a:sym typeface="DM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❖"/>
            </a:pPr>
            <a:r>
              <a:rPr lang="en" sz="1200">
                <a:latin typeface="DM Sans"/>
                <a:ea typeface="DM Sans"/>
                <a:cs typeface="DM Sans"/>
                <a:sym typeface="DM Sans"/>
              </a:rPr>
              <a:t>Do you feel your child’s teachers use effective strategies to help them learn?</a:t>
            </a:r>
            <a:br>
              <a:rPr lang="en" sz="1200">
                <a:latin typeface="DM Sans"/>
                <a:ea typeface="DM Sans"/>
                <a:cs typeface="DM Sans"/>
                <a:sym typeface="DM Sans"/>
              </a:rPr>
            </a:br>
            <a:endParaRPr sz="1200">
              <a:latin typeface="DM Sans"/>
              <a:ea typeface="DM Sans"/>
              <a:cs typeface="DM Sans"/>
              <a:sym typeface="DM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❖"/>
            </a:pPr>
            <a:r>
              <a:rPr lang="en" sz="1200">
                <a:latin typeface="DM Sans"/>
                <a:ea typeface="DM Sans"/>
                <a:cs typeface="DM Sans"/>
                <a:sym typeface="DM Sans"/>
              </a:rPr>
              <a:t>How well does the school communicate about your child’s academic progress and learning needs?</a:t>
            </a:r>
            <a:endParaRPr sz="1200">
              <a:latin typeface="DM Sans"/>
              <a:ea typeface="DM Sans"/>
              <a:cs typeface="DM Sans"/>
              <a:sym typeface="DM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DM Sans"/>
                <a:ea typeface="DM Sans"/>
                <a:cs typeface="DM Sans"/>
                <a:sym typeface="DM Sans"/>
              </a:rPr>
              <a:t>For Students: </a:t>
            </a:r>
            <a:endParaRPr sz="1200">
              <a:latin typeface="DM Sans"/>
              <a:ea typeface="DM Sans"/>
              <a:cs typeface="DM Sans"/>
              <a:sym typeface="DM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❖"/>
            </a:pPr>
            <a:r>
              <a:rPr lang="en" sz="1200">
                <a:latin typeface="DM Sans"/>
                <a:ea typeface="DM Sans"/>
                <a:cs typeface="DM Sans"/>
                <a:sym typeface="DM Sans"/>
              </a:rPr>
              <a:t>Do your teachers explain lessons in ways that help you understand?</a:t>
            </a:r>
            <a:br>
              <a:rPr lang="en" sz="1200">
                <a:latin typeface="DM Sans"/>
                <a:ea typeface="DM Sans"/>
                <a:cs typeface="DM Sans"/>
                <a:sym typeface="DM Sans"/>
              </a:rPr>
            </a:br>
            <a:endParaRPr sz="1200">
              <a:latin typeface="DM Sans"/>
              <a:ea typeface="DM Sans"/>
              <a:cs typeface="DM Sans"/>
              <a:sym typeface="DM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❖"/>
            </a:pPr>
            <a:r>
              <a:rPr lang="en" sz="1200">
                <a:latin typeface="DM Sans"/>
                <a:ea typeface="DM Sans"/>
                <a:cs typeface="DM Sans"/>
                <a:sym typeface="DM Sans"/>
              </a:rPr>
              <a:t>Are class activities engaging and challenging enough to help you grow academically?</a:t>
            </a:r>
            <a:br>
              <a:rPr lang="en" sz="1200">
                <a:latin typeface="DM Sans"/>
                <a:ea typeface="DM Sans"/>
                <a:cs typeface="DM Sans"/>
                <a:sym typeface="DM Sans"/>
              </a:rPr>
            </a:br>
            <a:endParaRPr sz="1200">
              <a:latin typeface="DM Sans"/>
              <a:ea typeface="DM Sans"/>
              <a:cs typeface="DM Sans"/>
              <a:sym typeface="DM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❖"/>
            </a:pPr>
            <a:r>
              <a:rPr lang="en" sz="1200">
                <a:latin typeface="DM Sans"/>
                <a:ea typeface="DM Sans"/>
                <a:cs typeface="DM Sans"/>
                <a:sym typeface="DM Sans"/>
              </a:rPr>
              <a:t>How often do you receive helpful feedback on your work?</a:t>
            </a:r>
            <a:endParaRPr sz="1200">
              <a:latin typeface="DM Sans"/>
              <a:ea typeface="DM Sans"/>
              <a:cs typeface="DM Sans"/>
              <a:sym typeface="DM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DM Sans"/>
                <a:ea typeface="DM Sans"/>
                <a:cs typeface="DM Sans"/>
                <a:sym typeface="DM Sans"/>
              </a:rPr>
              <a:t>For Staff:</a:t>
            </a:r>
            <a:endParaRPr sz="1200">
              <a:latin typeface="DM Sans"/>
              <a:ea typeface="DM Sans"/>
              <a:cs typeface="DM Sans"/>
              <a:sym typeface="DM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❖"/>
            </a:pPr>
            <a:r>
              <a:rPr lang="en" sz="1200">
                <a:latin typeface="DM Sans"/>
                <a:ea typeface="DM Sans"/>
                <a:cs typeface="DM Sans"/>
                <a:sym typeface="DM Sans"/>
              </a:rPr>
              <a:t>How confident are you that your instruction meets the diverse academic and cultural needs of your students?</a:t>
            </a:r>
            <a:br>
              <a:rPr lang="en" sz="1200">
                <a:latin typeface="DM Sans"/>
                <a:ea typeface="DM Sans"/>
                <a:cs typeface="DM Sans"/>
                <a:sym typeface="DM Sans"/>
              </a:rPr>
            </a:br>
            <a:endParaRPr sz="1200">
              <a:latin typeface="DM Sans"/>
              <a:ea typeface="DM Sans"/>
              <a:cs typeface="DM Sans"/>
              <a:sym typeface="DM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❖"/>
            </a:pPr>
            <a:r>
              <a:rPr lang="en" sz="1200">
                <a:latin typeface="DM Sans"/>
                <a:ea typeface="DM Sans"/>
                <a:cs typeface="DM Sans"/>
                <a:sym typeface="DM Sans"/>
              </a:rPr>
              <a:t>How often do you use data (formative, summative, or behavioral) to adjust instruction?</a:t>
            </a:r>
            <a:endParaRPr sz="1200"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0"/>
          <p:cNvSpPr txBox="1"/>
          <p:nvPr>
            <p:ph type="title"/>
          </p:nvPr>
        </p:nvSpPr>
        <p:spPr>
          <a:xfrm flipH="1">
            <a:off x="1000724" y="64025"/>
            <a:ext cx="7660200" cy="8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latin typeface="Gwendolyn"/>
                <a:ea typeface="Gwendolyn"/>
                <a:cs typeface="Gwendolyn"/>
                <a:sym typeface="Gwendolyn"/>
              </a:rPr>
              <a:t>LCAP Goal #2 - Partner Input</a:t>
            </a:r>
            <a:endParaRPr b="1">
              <a:latin typeface="Unbounded"/>
              <a:ea typeface="Unbounded"/>
              <a:cs typeface="Unbounded"/>
              <a:sym typeface="Unbounded"/>
            </a:endParaRPr>
          </a:p>
        </p:txBody>
      </p:sp>
      <p:sp>
        <p:nvSpPr>
          <p:cNvPr id="284" name="Google Shape;284;p40"/>
          <p:cNvSpPr txBox="1"/>
          <p:nvPr/>
        </p:nvSpPr>
        <p:spPr>
          <a:xfrm>
            <a:off x="3008475" y="1006950"/>
            <a:ext cx="3644700" cy="5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Viaoda Libre"/>
                <a:ea typeface="Viaoda Libre"/>
                <a:cs typeface="Viaoda Libre"/>
                <a:sym typeface="Viaoda Libre"/>
              </a:rPr>
              <a:t>Equity and Responsiveness</a:t>
            </a:r>
            <a:endParaRPr sz="2500">
              <a:solidFill>
                <a:schemeClr val="dk1"/>
              </a:solidFill>
              <a:latin typeface="Viaoda Libre"/>
              <a:ea typeface="Viaoda Libre"/>
              <a:cs typeface="Viaoda Libre"/>
              <a:sym typeface="Viaoda Libre"/>
            </a:endParaRPr>
          </a:p>
        </p:txBody>
      </p:sp>
      <p:sp>
        <p:nvSpPr>
          <p:cNvPr id="285" name="Google Shape;285;p40"/>
          <p:cNvSpPr txBox="1"/>
          <p:nvPr/>
        </p:nvSpPr>
        <p:spPr>
          <a:xfrm>
            <a:off x="767125" y="1597393"/>
            <a:ext cx="8100300" cy="3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DM Sans"/>
                <a:ea typeface="DM Sans"/>
                <a:cs typeface="DM Sans"/>
                <a:sym typeface="DM Sans"/>
              </a:rPr>
              <a:t>For Parents:</a:t>
            </a:r>
            <a:endParaRPr sz="1200">
              <a:latin typeface="DM Sans"/>
              <a:ea typeface="DM Sans"/>
              <a:cs typeface="DM Sans"/>
              <a:sym typeface="DM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❖"/>
            </a:pPr>
            <a:r>
              <a:rPr lang="en" sz="1200">
                <a:latin typeface="DM Sans"/>
                <a:ea typeface="DM Sans"/>
                <a:cs typeface="DM Sans"/>
                <a:sym typeface="DM Sans"/>
              </a:rPr>
              <a:t>Do you believe the school provides equitable learning opportunities for all students?</a:t>
            </a:r>
            <a:br>
              <a:rPr lang="en" sz="1200">
                <a:latin typeface="DM Sans"/>
                <a:ea typeface="DM Sans"/>
                <a:cs typeface="DM Sans"/>
                <a:sym typeface="DM Sans"/>
              </a:rPr>
            </a:br>
            <a:endParaRPr sz="1200">
              <a:latin typeface="DM Sans"/>
              <a:ea typeface="DM Sans"/>
              <a:cs typeface="DM Sans"/>
              <a:sym typeface="DM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❖"/>
            </a:pPr>
            <a:r>
              <a:rPr lang="en" sz="1200">
                <a:latin typeface="DM Sans"/>
                <a:ea typeface="DM Sans"/>
                <a:cs typeface="DM Sans"/>
                <a:sym typeface="DM Sans"/>
              </a:rPr>
              <a:t>How well does the school respond to your child’s individual academic or social-emotional needs?</a:t>
            </a:r>
            <a:br>
              <a:rPr lang="en" sz="1200">
                <a:latin typeface="DM Sans"/>
                <a:ea typeface="DM Sans"/>
                <a:cs typeface="DM Sans"/>
                <a:sym typeface="DM Sans"/>
              </a:rPr>
            </a:br>
            <a:endParaRPr sz="1200"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DM Sans"/>
                <a:ea typeface="DM Sans"/>
                <a:cs typeface="DM Sans"/>
                <a:sym typeface="DM Sans"/>
              </a:rPr>
              <a:t>For Students: </a:t>
            </a:r>
            <a:endParaRPr sz="1200">
              <a:latin typeface="DM Sans"/>
              <a:ea typeface="DM Sans"/>
              <a:cs typeface="DM Sans"/>
              <a:sym typeface="DM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❖"/>
            </a:pPr>
            <a:r>
              <a:rPr lang="en" sz="1200">
                <a:latin typeface="DM Sans"/>
                <a:ea typeface="DM Sans"/>
                <a:cs typeface="DM Sans"/>
                <a:sym typeface="DM Sans"/>
              </a:rPr>
              <a:t>Do you feel your teachers respect and value your background, culture, and learning style?</a:t>
            </a:r>
            <a:br>
              <a:rPr lang="en" sz="1200">
                <a:latin typeface="DM Sans"/>
                <a:ea typeface="DM Sans"/>
                <a:cs typeface="DM Sans"/>
                <a:sym typeface="DM Sans"/>
              </a:rPr>
            </a:br>
            <a:endParaRPr sz="1200">
              <a:latin typeface="DM Sans"/>
              <a:ea typeface="DM Sans"/>
              <a:cs typeface="DM Sans"/>
              <a:sym typeface="DM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❖"/>
            </a:pPr>
            <a:r>
              <a:rPr lang="en" sz="1200">
                <a:latin typeface="DM Sans"/>
                <a:ea typeface="DM Sans"/>
                <a:cs typeface="DM Sans"/>
                <a:sym typeface="DM Sans"/>
              </a:rPr>
              <a:t>When you need extra help, do you get the support you need to succeed?</a:t>
            </a:r>
            <a:br>
              <a:rPr lang="en" sz="1200">
                <a:latin typeface="DM Sans"/>
                <a:ea typeface="DM Sans"/>
                <a:cs typeface="DM Sans"/>
                <a:sym typeface="DM Sans"/>
              </a:rPr>
            </a:br>
            <a:endParaRPr sz="1200"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DM Sans"/>
                <a:ea typeface="DM Sans"/>
                <a:cs typeface="DM Sans"/>
                <a:sym typeface="DM Sans"/>
              </a:rPr>
              <a:t>For Staff:</a:t>
            </a:r>
            <a:endParaRPr sz="1200">
              <a:latin typeface="DM Sans"/>
              <a:ea typeface="DM Sans"/>
              <a:cs typeface="DM Sans"/>
              <a:sym typeface="DM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❖"/>
            </a:pPr>
            <a:r>
              <a:rPr lang="en" sz="1200">
                <a:latin typeface="DM Sans"/>
                <a:ea typeface="DM Sans"/>
                <a:cs typeface="DM Sans"/>
                <a:sym typeface="DM Sans"/>
              </a:rPr>
              <a:t>How effectively do you differentiate instruction for students with varying learning needs, backgrounds, and abilities?</a:t>
            </a:r>
            <a:br>
              <a:rPr lang="en" sz="1200">
                <a:latin typeface="DM Sans"/>
                <a:ea typeface="DM Sans"/>
                <a:cs typeface="DM Sans"/>
                <a:sym typeface="DM Sans"/>
              </a:rPr>
            </a:br>
            <a:endParaRPr sz="1200">
              <a:latin typeface="DM Sans"/>
              <a:ea typeface="DM Sans"/>
              <a:cs typeface="DM Sans"/>
              <a:sym typeface="DM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❖"/>
            </a:pPr>
            <a:r>
              <a:rPr lang="en" sz="1200">
                <a:latin typeface="DM Sans"/>
                <a:ea typeface="DM Sans"/>
                <a:cs typeface="DM Sans"/>
                <a:sym typeface="DM Sans"/>
              </a:rPr>
              <a:t>Do you feel supported in implementing culturally responsive teaching practices?</a:t>
            </a:r>
            <a:br>
              <a:rPr lang="en" sz="1200">
                <a:latin typeface="DM Sans"/>
                <a:ea typeface="DM Sans"/>
                <a:cs typeface="DM Sans"/>
                <a:sym typeface="DM Sans"/>
              </a:rPr>
            </a:br>
            <a:endParaRPr sz="1200">
              <a:latin typeface="DM Sans"/>
              <a:ea typeface="DM Sans"/>
              <a:cs typeface="DM Sans"/>
              <a:sym typeface="DM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❖"/>
            </a:pPr>
            <a:r>
              <a:rPr lang="en" sz="1200">
                <a:latin typeface="DM Sans"/>
                <a:ea typeface="DM Sans"/>
                <a:cs typeface="DM Sans"/>
                <a:sym typeface="DM Sans"/>
              </a:rPr>
              <a:t>Are interventions and supports equitably available to students who need them most?</a:t>
            </a:r>
            <a:br>
              <a:rPr lang="en" sz="1200">
                <a:latin typeface="DM Sans"/>
                <a:ea typeface="DM Sans"/>
                <a:cs typeface="DM Sans"/>
                <a:sym typeface="DM Sans"/>
              </a:rPr>
            </a:br>
            <a:endParaRPr sz="1200"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1"/>
          <p:cNvSpPr txBox="1"/>
          <p:nvPr>
            <p:ph type="title"/>
          </p:nvPr>
        </p:nvSpPr>
        <p:spPr>
          <a:xfrm flipH="1">
            <a:off x="1000724" y="64025"/>
            <a:ext cx="7660200" cy="8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latin typeface="Gwendolyn"/>
                <a:ea typeface="Gwendolyn"/>
                <a:cs typeface="Gwendolyn"/>
                <a:sym typeface="Gwendolyn"/>
              </a:rPr>
              <a:t>LCAP Goal #2 - Partner Input</a:t>
            </a:r>
            <a:endParaRPr b="1">
              <a:latin typeface="Unbounded"/>
              <a:ea typeface="Unbounded"/>
              <a:cs typeface="Unbounded"/>
              <a:sym typeface="Unbounded"/>
            </a:endParaRPr>
          </a:p>
        </p:txBody>
      </p:sp>
      <p:sp>
        <p:nvSpPr>
          <p:cNvPr id="291" name="Google Shape;291;p41"/>
          <p:cNvSpPr txBox="1"/>
          <p:nvPr/>
        </p:nvSpPr>
        <p:spPr>
          <a:xfrm>
            <a:off x="1332750" y="1046300"/>
            <a:ext cx="6478500" cy="5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Viaoda Libre"/>
                <a:ea typeface="Viaoda Libre"/>
                <a:cs typeface="Viaoda Libre"/>
                <a:sym typeface="Viaoda Libre"/>
              </a:rPr>
              <a:t>Preparation for </a:t>
            </a:r>
            <a:r>
              <a:rPr lang="en" sz="2500">
                <a:solidFill>
                  <a:schemeClr val="dk1"/>
                </a:solidFill>
                <a:latin typeface="Viaoda Libre"/>
                <a:ea typeface="Viaoda Libre"/>
                <a:cs typeface="Viaoda Libre"/>
                <a:sym typeface="Viaoda Libre"/>
              </a:rPr>
              <a:t>Postsecondary</a:t>
            </a:r>
            <a:r>
              <a:rPr lang="en" sz="2500">
                <a:solidFill>
                  <a:schemeClr val="dk1"/>
                </a:solidFill>
                <a:latin typeface="Viaoda Libre"/>
                <a:ea typeface="Viaoda Libre"/>
                <a:cs typeface="Viaoda Libre"/>
                <a:sym typeface="Viaoda Libre"/>
              </a:rPr>
              <a:t> </a:t>
            </a:r>
            <a:r>
              <a:rPr lang="en" sz="2500">
                <a:solidFill>
                  <a:schemeClr val="dk1"/>
                </a:solidFill>
                <a:latin typeface="Viaoda Libre"/>
                <a:ea typeface="Viaoda Libre"/>
                <a:cs typeface="Viaoda Libre"/>
                <a:sym typeface="Viaoda Libre"/>
              </a:rPr>
              <a:t>Experiences</a:t>
            </a:r>
            <a:endParaRPr sz="2500">
              <a:solidFill>
                <a:schemeClr val="dk1"/>
              </a:solidFill>
              <a:latin typeface="Viaoda Libre"/>
              <a:ea typeface="Viaoda Libre"/>
              <a:cs typeface="Viaoda Libre"/>
              <a:sym typeface="Viaoda Libre"/>
            </a:endParaRPr>
          </a:p>
        </p:txBody>
      </p:sp>
      <p:sp>
        <p:nvSpPr>
          <p:cNvPr id="292" name="Google Shape;292;p41"/>
          <p:cNvSpPr txBox="1"/>
          <p:nvPr/>
        </p:nvSpPr>
        <p:spPr>
          <a:xfrm>
            <a:off x="767125" y="1518675"/>
            <a:ext cx="8376900" cy="3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DM Sans"/>
                <a:ea typeface="DM Sans"/>
                <a:cs typeface="DM Sans"/>
                <a:sym typeface="DM Sans"/>
              </a:rPr>
              <a:t>For Parents:</a:t>
            </a:r>
            <a:endParaRPr sz="1200">
              <a:latin typeface="DM Sans"/>
              <a:ea typeface="DM Sans"/>
              <a:cs typeface="DM Sans"/>
              <a:sym typeface="DM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❖"/>
            </a:pPr>
            <a:r>
              <a:rPr lang="en" sz="1200">
                <a:latin typeface="DM Sans"/>
                <a:ea typeface="DM Sans"/>
                <a:cs typeface="DM Sans"/>
                <a:sym typeface="DM Sans"/>
              </a:rPr>
              <a:t>How confident are you that your child is being prepared for success after high school?</a:t>
            </a:r>
            <a:br>
              <a:rPr lang="en" sz="1200">
                <a:latin typeface="DM Sans"/>
                <a:ea typeface="DM Sans"/>
                <a:cs typeface="DM Sans"/>
                <a:sym typeface="DM Sans"/>
              </a:rPr>
            </a:br>
            <a:endParaRPr sz="1200">
              <a:latin typeface="DM Sans"/>
              <a:ea typeface="DM Sans"/>
              <a:cs typeface="DM Sans"/>
              <a:sym typeface="DM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❖"/>
            </a:pPr>
            <a:r>
              <a:rPr lang="en" sz="1200">
                <a:latin typeface="DM Sans"/>
                <a:ea typeface="DM Sans"/>
                <a:cs typeface="DM Sans"/>
                <a:sym typeface="DM Sans"/>
              </a:rPr>
              <a:t>Does the school provide information and guidance on post-secondary options and pathways?</a:t>
            </a:r>
            <a:br>
              <a:rPr lang="en" sz="1200">
                <a:latin typeface="DM Sans"/>
                <a:ea typeface="DM Sans"/>
                <a:cs typeface="DM Sans"/>
                <a:sym typeface="DM Sans"/>
              </a:rPr>
            </a:br>
            <a:endParaRPr sz="1200"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DM Sans"/>
                <a:ea typeface="DM Sans"/>
                <a:cs typeface="DM Sans"/>
                <a:sym typeface="DM Sans"/>
              </a:rPr>
              <a:t>For Students: </a:t>
            </a:r>
            <a:endParaRPr sz="1200">
              <a:latin typeface="DM Sans"/>
              <a:ea typeface="DM Sans"/>
              <a:cs typeface="DM Sans"/>
              <a:sym typeface="DM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❖"/>
            </a:pPr>
            <a:r>
              <a:rPr lang="en" sz="1200">
                <a:latin typeface="DM Sans"/>
                <a:ea typeface="DM Sans"/>
                <a:cs typeface="DM Sans"/>
                <a:sym typeface="DM Sans"/>
              </a:rPr>
              <a:t>Do your classes help you feel prepared for what you want to do after high school (college, work, training, etc.)?</a:t>
            </a:r>
            <a:br>
              <a:rPr lang="en" sz="1200">
                <a:latin typeface="DM Sans"/>
                <a:ea typeface="DM Sans"/>
                <a:cs typeface="DM Sans"/>
                <a:sym typeface="DM Sans"/>
              </a:rPr>
            </a:br>
            <a:endParaRPr sz="1200">
              <a:latin typeface="DM Sans"/>
              <a:ea typeface="DM Sans"/>
              <a:cs typeface="DM Sans"/>
              <a:sym typeface="DM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❖"/>
            </a:pPr>
            <a:r>
              <a:rPr lang="en" sz="1200">
                <a:latin typeface="DM Sans"/>
                <a:ea typeface="DM Sans"/>
                <a:cs typeface="DM Sans"/>
                <a:sym typeface="DM Sans"/>
              </a:rPr>
              <a:t>Are you learning skills that will help you succeed in the future (e.g., problem-solving, collaboration, time management)?</a:t>
            </a:r>
            <a:br>
              <a:rPr lang="en" sz="1200">
                <a:latin typeface="DM Sans"/>
                <a:ea typeface="DM Sans"/>
                <a:cs typeface="DM Sans"/>
                <a:sym typeface="DM Sans"/>
              </a:rPr>
            </a:br>
            <a:endParaRPr sz="1200">
              <a:latin typeface="DM Sans"/>
              <a:ea typeface="DM Sans"/>
              <a:cs typeface="DM Sans"/>
              <a:sym typeface="DM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❖"/>
            </a:pPr>
            <a:r>
              <a:rPr lang="en" sz="1200">
                <a:latin typeface="DM Sans"/>
                <a:ea typeface="DM Sans"/>
                <a:cs typeface="DM Sans"/>
                <a:sym typeface="DM Sans"/>
              </a:rPr>
              <a:t>Have teachers or counselors talked with you about your post-secondary goals and how to reach them?</a:t>
            </a:r>
            <a:endParaRPr sz="1200">
              <a:latin typeface="DM Sans"/>
              <a:ea typeface="DM Sans"/>
              <a:cs typeface="DM Sans"/>
              <a:sym typeface="DM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DM Sans"/>
                <a:ea typeface="DM Sans"/>
                <a:cs typeface="DM Sans"/>
                <a:sym typeface="DM Sans"/>
              </a:rPr>
              <a:t>For Staff:</a:t>
            </a:r>
            <a:endParaRPr sz="1200">
              <a:latin typeface="DM Sans"/>
              <a:ea typeface="DM Sans"/>
              <a:cs typeface="DM Sans"/>
              <a:sym typeface="DM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❖"/>
            </a:pPr>
            <a:r>
              <a:rPr lang="en" sz="1200">
                <a:latin typeface="DM Sans"/>
                <a:ea typeface="DM Sans"/>
                <a:cs typeface="DM Sans"/>
                <a:sym typeface="DM Sans"/>
              </a:rPr>
              <a:t>Are students given opportunities to apply learning through real-world, project-based, or interdisciplinary experiences?</a:t>
            </a:r>
            <a:br>
              <a:rPr lang="en" sz="1200">
                <a:latin typeface="DM Sans"/>
                <a:ea typeface="DM Sans"/>
                <a:cs typeface="DM Sans"/>
                <a:sym typeface="DM Sans"/>
              </a:rPr>
            </a:br>
            <a:endParaRPr sz="1200">
              <a:latin typeface="DM Sans"/>
              <a:ea typeface="DM Sans"/>
              <a:cs typeface="DM Sans"/>
              <a:sym typeface="DM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❖"/>
            </a:pPr>
            <a:r>
              <a:rPr lang="en" sz="1200">
                <a:latin typeface="DM Sans"/>
                <a:ea typeface="DM Sans"/>
                <a:cs typeface="DM Sans"/>
                <a:sym typeface="DM Sans"/>
              </a:rPr>
              <a:t>How prepared do you believe your students are for post-secondary education or career pathways?</a:t>
            </a:r>
            <a:br>
              <a:rPr lang="en" sz="1200">
                <a:latin typeface="DM Sans"/>
                <a:ea typeface="DM Sans"/>
                <a:cs typeface="DM Sans"/>
                <a:sym typeface="DM Sans"/>
              </a:rPr>
            </a:br>
            <a:endParaRPr sz="1200"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2"/>
          <p:cNvSpPr txBox="1"/>
          <p:nvPr>
            <p:ph idx="15" type="title"/>
          </p:nvPr>
        </p:nvSpPr>
        <p:spPr>
          <a:xfrm flipH="1">
            <a:off x="417875" y="64025"/>
            <a:ext cx="8229000" cy="8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latin typeface="Gwendolyn"/>
                <a:ea typeface="Gwendolyn"/>
                <a:cs typeface="Gwendolyn"/>
                <a:sym typeface="Gwendolyn"/>
              </a:rPr>
              <a:t>Comprehensive School Safety Plan</a:t>
            </a:r>
            <a:endParaRPr b="1" sz="1600">
              <a:solidFill>
                <a:schemeClr val="dk1"/>
              </a:solidFill>
            </a:endParaRPr>
          </a:p>
        </p:txBody>
      </p:sp>
      <p:sp>
        <p:nvSpPr>
          <p:cNvPr id="298" name="Google Shape;298;p42"/>
          <p:cNvSpPr txBox="1"/>
          <p:nvPr/>
        </p:nvSpPr>
        <p:spPr>
          <a:xfrm>
            <a:off x="333175" y="1006925"/>
            <a:ext cx="7951800" cy="38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Viaoda Libre"/>
              <a:buChar char="❖"/>
            </a:pPr>
            <a:r>
              <a:rPr lang="en">
                <a:latin typeface="Viaoda Libre"/>
                <a:ea typeface="Viaoda Libre"/>
                <a:cs typeface="Viaoda Libre"/>
                <a:sym typeface="Viaoda Libre"/>
              </a:rPr>
              <a:t>Annual Review, Update, and Approval by School Safety Committee by March 1, 2026 for 2026/2027 School Year. </a:t>
            </a:r>
            <a:endParaRPr>
              <a:latin typeface="Viaoda Libre"/>
              <a:ea typeface="Viaoda Libre"/>
              <a:cs typeface="Viaoda Libre"/>
              <a:sym typeface="Viaoda Libre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Viaoda Libre"/>
              <a:buChar char="❖"/>
            </a:pPr>
            <a:r>
              <a:rPr lang="en">
                <a:latin typeface="Viaoda Libre"/>
                <a:ea typeface="Viaoda Libre"/>
                <a:cs typeface="Viaoda Libre"/>
                <a:sym typeface="Viaoda Libre"/>
              </a:rPr>
              <a:t>School resource for preparedness, prevention, mitigation, response and recovery planning and training. </a:t>
            </a:r>
            <a:endParaRPr>
              <a:latin typeface="Viaoda Libre"/>
              <a:ea typeface="Viaoda Libre"/>
              <a:cs typeface="Viaoda Libre"/>
              <a:sym typeface="Viaoda Libre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Viaoda Libre"/>
              <a:buChar char="❖"/>
            </a:pPr>
            <a:r>
              <a:rPr lang="en">
                <a:latin typeface="Viaoda Libre"/>
                <a:ea typeface="Viaoda Libre"/>
                <a:cs typeface="Viaoda Libre"/>
                <a:sym typeface="Viaoda Libre"/>
              </a:rPr>
              <a:t>Requirements of the annual Safety Plan Process under SB 187 and the National Incident Management System.</a:t>
            </a:r>
            <a:endParaRPr>
              <a:latin typeface="Viaoda Libre"/>
              <a:ea typeface="Viaoda Libre"/>
              <a:cs typeface="Viaoda Libre"/>
              <a:sym typeface="Viaoda Libre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Viaoda Libre"/>
              <a:buChar char="❖"/>
            </a:pPr>
            <a:r>
              <a:rPr lang="en" u="sng">
                <a:solidFill>
                  <a:schemeClr val="hlink"/>
                </a:solidFill>
                <a:latin typeface="Viaoda Libre"/>
                <a:ea typeface="Viaoda Libre"/>
                <a:cs typeface="Viaoda Libre"/>
                <a:sym typeface="Viaoda Libre"/>
                <a:hlinkClick r:id="rId3"/>
              </a:rPr>
              <a:t>Link to Public-Facing 25/26 CSSP (Draft)</a:t>
            </a:r>
            <a:r>
              <a:rPr lang="en">
                <a:latin typeface="Viaoda Libre"/>
                <a:ea typeface="Viaoda Libre"/>
                <a:cs typeface="Viaoda Libre"/>
                <a:sym typeface="Viaoda Libre"/>
              </a:rPr>
              <a:t> w/ Signature Page</a:t>
            </a:r>
            <a:endParaRPr>
              <a:latin typeface="Viaoda Libre"/>
              <a:ea typeface="Viaoda Libre"/>
              <a:cs typeface="Viaoda Libre"/>
              <a:sym typeface="Viaoda Libre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Viaoda Libre"/>
              <a:buChar char="❖"/>
            </a:pPr>
            <a:r>
              <a:rPr lang="en">
                <a:latin typeface="Viaoda Libre"/>
                <a:ea typeface="Viaoda Libre"/>
                <a:cs typeface="Viaoda Libre"/>
                <a:sym typeface="Viaoda Libre"/>
              </a:rPr>
              <a:t>Highlights/New Requirements</a:t>
            </a:r>
            <a:endParaRPr>
              <a:latin typeface="Viaoda Libre"/>
              <a:ea typeface="Viaoda Libre"/>
              <a:cs typeface="Viaoda Libre"/>
              <a:sym typeface="Viaoda Libre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Viaoda Libre"/>
              <a:buChar char="➢"/>
            </a:pPr>
            <a:r>
              <a:rPr lang="en">
                <a:latin typeface="Viaoda Libre"/>
                <a:ea typeface="Viaoda Libre"/>
                <a:cs typeface="Viaoda Libre"/>
                <a:sym typeface="Viaoda Libre"/>
              </a:rPr>
              <a:t>Transferred from Google Docs to Document Tracking Services (DTS) to support JCS alignment and organization. </a:t>
            </a:r>
            <a:endParaRPr>
              <a:latin typeface="Viaoda Libre"/>
              <a:ea typeface="Viaoda Libre"/>
              <a:cs typeface="Viaoda Libre"/>
              <a:sym typeface="Viaoda Libre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Viaoda Libre"/>
              <a:buChar char="➢"/>
            </a:pPr>
            <a:r>
              <a:rPr lang="en">
                <a:latin typeface="Viaoda Libre"/>
                <a:ea typeface="Viaoda Libre"/>
                <a:cs typeface="Viaoda Libre"/>
                <a:sym typeface="Viaoda Libre"/>
              </a:rPr>
              <a:t>NEW--Volunteers added to required Mandated Reporter Training (AB 1913)</a:t>
            </a:r>
            <a:endParaRPr>
              <a:latin typeface="Viaoda Libre"/>
              <a:ea typeface="Viaoda Libre"/>
              <a:cs typeface="Viaoda Libre"/>
              <a:sym typeface="Viaoda Libre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Viaoda Libre"/>
              <a:buChar char="➢"/>
            </a:pPr>
            <a:r>
              <a:rPr lang="en">
                <a:latin typeface="Viaoda Libre"/>
                <a:ea typeface="Viaoda Libre"/>
                <a:cs typeface="Viaoda Libre"/>
                <a:sym typeface="Viaoda Libre"/>
              </a:rPr>
              <a:t>NEW--Emergency Procedure Accommodations for Students with Disabilities</a:t>
            </a:r>
            <a:endParaRPr>
              <a:latin typeface="Viaoda Libre"/>
              <a:ea typeface="Viaoda Libre"/>
              <a:cs typeface="Viaoda Libre"/>
              <a:sym typeface="Viaoda Libre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Viaoda Libre"/>
              <a:buChar char="➢"/>
            </a:pPr>
            <a:r>
              <a:rPr lang="en">
                <a:latin typeface="Viaoda Libre"/>
                <a:ea typeface="Viaoda Libre"/>
                <a:cs typeface="Viaoda Libre"/>
                <a:sym typeface="Viaoda Libre"/>
              </a:rPr>
              <a:t>NEW--Procedures for </a:t>
            </a:r>
            <a:r>
              <a:rPr lang="en">
                <a:latin typeface="Viaoda Libre"/>
                <a:ea typeface="Viaoda Libre"/>
                <a:cs typeface="Viaoda Libre"/>
                <a:sym typeface="Viaoda Libre"/>
              </a:rPr>
              <a:t>Immigration</a:t>
            </a:r>
            <a:r>
              <a:rPr lang="en">
                <a:latin typeface="Viaoda Libre"/>
                <a:ea typeface="Viaoda Libre"/>
                <a:cs typeface="Viaoda Libre"/>
                <a:sym typeface="Viaoda Libre"/>
              </a:rPr>
              <a:t> Officials on School Campuses (SB 98)</a:t>
            </a:r>
            <a:endParaRPr>
              <a:latin typeface="Viaoda Libre"/>
              <a:ea typeface="Viaoda Libre"/>
              <a:cs typeface="Viaoda Libre"/>
              <a:sym typeface="Viaoda Libre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Viaoda Libre"/>
              <a:buChar char="➢"/>
            </a:pPr>
            <a:r>
              <a:rPr lang="en">
                <a:latin typeface="Viaoda Libre"/>
                <a:ea typeface="Viaoda Libre"/>
                <a:cs typeface="Viaoda Libre"/>
                <a:sym typeface="Viaoda Libre"/>
              </a:rPr>
              <a:t>NEW--Trevor Project </a:t>
            </a:r>
            <a:r>
              <a:rPr lang="en">
                <a:latin typeface="Viaoda Libre"/>
                <a:ea typeface="Viaoda Libre"/>
                <a:cs typeface="Viaoda Libre"/>
                <a:sym typeface="Viaoda Libre"/>
              </a:rPr>
              <a:t>Hotline </a:t>
            </a:r>
            <a:r>
              <a:rPr lang="en">
                <a:latin typeface="Viaoda Libre"/>
                <a:ea typeface="Viaoda Libre"/>
                <a:cs typeface="Viaoda Libre"/>
                <a:sym typeface="Viaoda Libre"/>
              </a:rPr>
              <a:t>(LGBTQ+ Crisis Number) added to Student IDs (Grades 7-12)</a:t>
            </a:r>
            <a:endParaRPr>
              <a:latin typeface="Viaoda Libre"/>
              <a:ea typeface="Viaoda Libre"/>
              <a:cs typeface="Viaoda Libre"/>
              <a:sym typeface="Viaoda Libre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Viaoda Libre"/>
              <a:buChar char="➢"/>
            </a:pPr>
            <a:r>
              <a:rPr lang="en">
                <a:latin typeface="Viaoda Libre"/>
                <a:ea typeface="Viaoda Libre"/>
                <a:cs typeface="Viaoda Libre"/>
                <a:sym typeface="Viaoda Libre"/>
              </a:rPr>
              <a:t>NEW--Procedures for Student Smartphone Use during Emergencies</a:t>
            </a:r>
            <a:endParaRPr>
              <a:latin typeface="Viaoda Libre"/>
              <a:ea typeface="Viaoda Libre"/>
              <a:cs typeface="Viaoda Libre"/>
              <a:sym typeface="Viaoda Libre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Viaoda Libre"/>
              <a:buChar char="➢"/>
            </a:pPr>
            <a:r>
              <a:rPr lang="en">
                <a:latin typeface="Viaoda Libre"/>
                <a:ea typeface="Viaoda Libre"/>
                <a:cs typeface="Viaoda Libre"/>
                <a:sym typeface="Viaoda Libre"/>
              </a:rPr>
              <a:t>NEW--Emergency Operations Plan: Student Demonstration/Walkout </a:t>
            </a:r>
            <a:endParaRPr>
              <a:latin typeface="Viaoda Libre"/>
              <a:ea typeface="Viaoda Libre"/>
              <a:cs typeface="Viaoda Libre"/>
              <a:sym typeface="Viaoda Libre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Viaoda Libre"/>
              <a:buChar char="❖"/>
            </a:pPr>
            <a:r>
              <a:rPr lang="en">
                <a:latin typeface="Viaoda Libre"/>
                <a:ea typeface="Viaoda Libre"/>
                <a:cs typeface="Viaoda Libre"/>
                <a:sym typeface="Viaoda Libre"/>
              </a:rPr>
              <a:t>Are there any safety hazards you see in your workplace/school space? </a:t>
            </a:r>
            <a:endParaRPr>
              <a:latin typeface="Viaoda Libre"/>
              <a:ea typeface="Viaoda Libre"/>
              <a:cs typeface="Viaoda Libre"/>
              <a:sym typeface="Viaoda Libre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Viaoda Libre"/>
              <a:buChar char="❖"/>
            </a:pPr>
            <a:r>
              <a:rPr lang="en">
                <a:latin typeface="Viaoda Libre"/>
                <a:ea typeface="Viaoda Libre"/>
                <a:cs typeface="Viaoda Libre"/>
                <a:sym typeface="Viaoda Libre"/>
              </a:rPr>
              <a:t>Do you have any health and safety concerns which need to be addressed by the school?</a:t>
            </a:r>
            <a:endParaRPr>
              <a:latin typeface="Viaoda Libre"/>
              <a:ea typeface="Viaoda Libre"/>
              <a:cs typeface="Viaoda Libre"/>
              <a:sym typeface="Viaoda Libr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5" title="watercolor-floral-frame.jp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768" l="0" r="0" t="768"/>
          <a:stretch/>
        </p:blipFill>
        <p:spPr>
          <a:xfrm>
            <a:off x="0" y="0"/>
            <a:ext cx="9144003" cy="5143501"/>
          </a:xfrm>
          <a:prstGeom prst="rect">
            <a:avLst/>
          </a:prstGeom>
        </p:spPr>
      </p:pic>
      <p:sp>
        <p:nvSpPr>
          <p:cNvPr id="155" name="Google Shape;155;p25"/>
          <p:cNvSpPr txBox="1"/>
          <p:nvPr>
            <p:ph type="title"/>
          </p:nvPr>
        </p:nvSpPr>
        <p:spPr>
          <a:xfrm>
            <a:off x="1524000" y="1325650"/>
            <a:ext cx="6096000" cy="17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>
                <a:solidFill>
                  <a:schemeClr val="dk1"/>
                </a:solidFill>
                <a:latin typeface="Gwendolyn"/>
                <a:ea typeface="Gwendolyn"/>
                <a:cs typeface="Gwendolyn"/>
                <a:sym typeface="Gwendolyn"/>
              </a:rPr>
              <a:t>“We are stronger when we listen, and smarter when we share.”</a:t>
            </a:r>
            <a:endParaRPr sz="4600">
              <a:solidFill>
                <a:schemeClr val="dk1"/>
              </a:solidFill>
              <a:latin typeface="Gwendolyn"/>
              <a:ea typeface="Gwendolyn"/>
              <a:cs typeface="Gwendolyn"/>
              <a:sym typeface="Gwendoly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Gwendolyn"/>
              <a:ea typeface="Gwendolyn"/>
              <a:cs typeface="Gwendolyn"/>
              <a:sym typeface="Gwendoly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</a:rPr>
              <a:t>-Rania Al-Abdullah,</a:t>
            </a:r>
            <a:endParaRPr sz="3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</a:rPr>
              <a:t>The Queen of Jordan</a:t>
            </a:r>
            <a:endParaRPr sz="3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3"/>
          <p:cNvSpPr txBox="1"/>
          <p:nvPr>
            <p:ph idx="15" type="title"/>
          </p:nvPr>
        </p:nvSpPr>
        <p:spPr>
          <a:xfrm flipH="1">
            <a:off x="417875" y="64025"/>
            <a:ext cx="8229000" cy="8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latin typeface="Gwendolyn"/>
                <a:ea typeface="Gwendolyn"/>
                <a:cs typeface="Gwendolyn"/>
                <a:sym typeface="Gwendolyn"/>
              </a:rPr>
              <a:t>2026/2027 School Calendar</a:t>
            </a:r>
            <a:endParaRPr b="1" sz="1600">
              <a:solidFill>
                <a:schemeClr val="dk1"/>
              </a:solidFill>
            </a:endParaRPr>
          </a:p>
        </p:txBody>
      </p:sp>
      <p:pic>
        <p:nvPicPr>
          <p:cNvPr id="304" name="Google Shape;304;p43" title="Screenshot 2026-01-27 at 7.59.35 AM.png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9075" y="887225"/>
            <a:ext cx="3317074" cy="4147201"/>
          </a:xfrm>
          <a:prstGeom prst="rect">
            <a:avLst/>
          </a:prstGeom>
          <a:noFill/>
          <a:ln cap="flat" cmpd="sng" w="28575">
            <a:solidFill>
              <a:srgbClr val="B4AE1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05" name="Google Shape;305;p43" title="Screenshot 2026-01-27 at 7.59.48 AM.png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39600" y="907975"/>
            <a:ext cx="3346526" cy="4126449"/>
          </a:xfrm>
          <a:prstGeom prst="rect">
            <a:avLst/>
          </a:prstGeom>
          <a:noFill/>
          <a:ln cap="flat" cmpd="sng" w="28575">
            <a:solidFill>
              <a:srgbClr val="B4AE1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4"/>
          <p:cNvSpPr txBox="1"/>
          <p:nvPr>
            <p:ph type="title"/>
          </p:nvPr>
        </p:nvSpPr>
        <p:spPr>
          <a:xfrm flipH="1">
            <a:off x="1000724" y="64025"/>
            <a:ext cx="7660200" cy="8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latin typeface="Gwendolyn"/>
                <a:ea typeface="Gwendolyn"/>
                <a:cs typeface="Gwendolyn"/>
                <a:sym typeface="Gwendolyn"/>
              </a:rPr>
              <a:t>Charter Renewal</a:t>
            </a:r>
            <a:endParaRPr b="1">
              <a:latin typeface="Unbounded"/>
              <a:ea typeface="Unbounded"/>
              <a:cs typeface="Unbounded"/>
              <a:sym typeface="Unbounded"/>
            </a:endParaRPr>
          </a:p>
        </p:txBody>
      </p:sp>
      <p:sp>
        <p:nvSpPr>
          <p:cNvPr id="311" name="Google Shape;311;p44"/>
          <p:cNvSpPr txBox="1"/>
          <p:nvPr/>
        </p:nvSpPr>
        <p:spPr>
          <a:xfrm>
            <a:off x="963900" y="1014800"/>
            <a:ext cx="7360500" cy="41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Viaoda Libre"/>
              <a:buChar char="❖"/>
            </a:pPr>
            <a:r>
              <a:rPr lang="en" sz="2600">
                <a:latin typeface="Viaoda Libre"/>
                <a:ea typeface="Viaoda Libre"/>
                <a:cs typeface="Viaoda Libre"/>
                <a:sym typeface="Viaoda Libre"/>
              </a:rPr>
              <a:t>Renewal Petition scheduled for submission to SDCBOE by August 3, 2026</a:t>
            </a:r>
            <a:endParaRPr sz="2600">
              <a:latin typeface="Viaoda Libre"/>
              <a:ea typeface="Viaoda Libre"/>
              <a:cs typeface="Viaoda Libre"/>
              <a:sym typeface="Viaoda Libre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Viaoda Libre"/>
              <a:buChar char="❖"/>
            </a:pPr>
            <a:r>
              <a:rPr lang="en" sz="2600">
                <a:latin typeface="Viaoda Libre"/>
                <a:ea typeface="Viaoda Libre"/>
                <a:cs typeface="Viaoda Libre"/>
                <a:sym typeface="Viaoda Libre"/>
              </a:rPr>
              <a:t>Public Hearing in September 2026</a:t>
            </a:r>
            <a:endParaRPr sz="2600">
              <a:latin typeface="Viaoda Libre"/>
              <a:ea typeface="Viaoda Libre"/>
              <a:cs typeface="Viaoda Libre"/>
              <a:sym typeface="Viaoda Libre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Viaoda Libre"/>
              <a:buChar char="❖"/>
            </a:pPr>
            <a:r>
              <a:rPr lang="en" sz="2600">
                <a:latin typeface="Viaoda Libre"/>
                <a:ea typeface="Viaoda Libre"/>
                <a:cs typeface="Viaoda Libre"/>
                <a:sym typeface="Viaoda Libre"/>
              </a:rPr>
              <a:t>Renewal Vote in October 2026</a:t>
            </a:r>
            <a:endParaRPr sz="2600">
              <a:latin typeface="Viaoda Libre"/>
              <a:ea typeface="Viaoda Libre"/>
              <a:cs typeface="Viaoda Libre"/>
              <a:sym typeface="Viaoda Libre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Viaoda Libre"/>
              <a:buChar char="❖"/>
            </a:pPr>
            <a:r>
              <a:rPr lang="en" sz="2600">
                <a:latin typeface="Viaoda Libre"/>
                <a:ea typeface="Viaoda Libre"/>
                <a:cs typeface="Viaoda Libre"/>
                <a:sym typeface="Viaoda Libre"/>
              </a:rPr>
              <a:t>JCS-Manzanita hopes to petition for renewal as a Middle Performing charter school and for a 5-year team (2027-3032)</a:t>
            </a:r>
            <a:endParaRPr sz="2600">
              <a:latin typeface="Viaoda Libre"/>
              <a:ea typeface="Viaoda Libre"/>
              <a:cs typeface="Viaoda Libre"/>
              <a:sym typeface="Viaoda Libre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Viaoda Libre"/>
              <a:ea typeface="Viaoda Libre"/>
              <a:cs typeface="Viaoda Libre"/>
              <a:sym typeface="Viaoda Libr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Viaoda Libre"/>
              <a:ea typeface="Viaoda Libre"/>
              <a:cs typeface="Viaoda Libre"/>
              <a:sym typeface="Viaoda Libr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Viaoda Libre"/>
              <a:ea typeface="Viaoda Libre"/>
              <a:cs typeface="Viaoda Libre"/>
              <a:sym typeface="Viaoda Libre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5"/>
          <p:cNvSpPr txBox="1"/>
          <p:nvPr>
            <p:ph type="title"/>
          </p:nvPr>
        </p:nvSpPr>
        <p:spPr>
          <a:xfrm flipH="1">
            <a:off x="1000724" y="64025"/>
            <a:ext cx="7660200" cy="8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latin typeface="Gwendolyn"/>
                <a:ea typeface="Gwendolyn"/>
                <a:cs typeface="Gwendolyn"/>
                <a:sym typeface="Gwendolyn"/>
              </a:rPr>
              <a:t>Roundtable Discussion</a:t>
            </a:r>
            <a:endParaRPr b="1">
              <a:latin typeface="Unbounded"/>
              <a:ea typeface="Unbounded"/>
              <a:cs typeface="Unbounded"/>
              <a:sym typeface="Unbounded"/>
            </a:endParaRPr>
          </a:p>
        </p:txBody>
      </p:sp>
      <p:sp>
        <p:nvSpPr>
          <p:cNvPr id="317" name="Google Shape;317;p45"/>
          <p:cNvSpPr txBox="1"/>
          <p:nvPr/>
        </p:nvSpPr>
        <p:spPr>
          <a:xfrm>
            <a:off x="1341775" y="1817700"/>
            <a:ext cx="69825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Viaoda Libre"/>
                <a:ea typeface="Viaoda Libre"/>
                <a:cs typeface="Viaoda Libre"/>
                <a:sym typeface="Viaoda Libre"/>
              </a:rPr>
              <a:t>Is there anything else you would like to discuss? </a:t>
            </a:r>
            <a:endParaRPr sz="2600">
              <a:latin typeface="Viaoda Libre"/>
              <a:ea typeface="Viaoda Libre"/>
              <a:cs typeface="Viaoda Libre"/>
              <a:sym typeface="Viaoda Libr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Viaoda Libre"/>
              <a:ea typeface="Viaoda Libre"/>
              <a:cs typeface="Viaoda Libre"/>
              <a:sym typeface="Viaoda Libr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Viaoda Libre"/>
                <a:ea typeface="Viaoda Libre"/>
                <a:cs typeface="Viaoda Libre"/>
                <a:sym typeface="Viaoda Libre"/>
              </a:rPr>
              <a:t>Are there specific topics you would like to see on the next agenda? </a:t>
            </a:r>
            <a:endParaRPr sz="2600">
              <a:latin typeface="Viaoda Libre"/>
              <a:ea typeface="Viaoda Libre"/>
              <a:cs typeface="Viaoda Libre"/>
              <a:sym typeface="Viaoda Libr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Viaoda Libre"/>
              <a:ea typeface="Viaoda Libre"/>
              <a:cs typeface="Viaoda Libre"/>
              <a:sym typeface="Viaoda Libre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6"/>
          <p:cNvSpPr txBox="1"/>
          <p:nvPr>
            <p:ph type="title"/>
          </p:nvPr>
        </p:nvSpPr>
        <p:spPr>
          <a:xfrm>
            <a:off x="2836325" y="913650"/>
            <a:ext cx="5991600" cy="103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 sz="8000">
                <a:solidFill>
                  <a:schemeClr val="dk2"/>
                </a:solidFill>
                <a:latin typeface="Gwendolyn"/>
                <a:ea typeface="Gwendolyn"/>
                <a:cs typeface="Gwendolyn"/>
                <a:sym typeface="Gwendolyn"/>
              </a:rPr>
              <a:t>Thank you!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23" name="Google Shape;323;p46"/>
          <p:cNvSpPr txBox="1"/>
          <p:nvPr/>
        </p:nvSpPr>
        <p:spPr>
          <a:xfrm>
            <a:off x="2924000" y="2025290"/>
            <a:ext cx="59511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Viaoda Libre"/>
                <a:ea typeface="Viaoda Libre"/>
                <a:cs typeface="Viaoda Libre"/>
                <a:sym typeface="Viaoda Libre"/>
              </a:rPr>
              <a:t>Questions?</a:t>
            </a:r>
            <a:endParaRPr sz="1800">
              <a:solidFill>
                <a:schemeClr val="dk1"/>
              </a:solidFill>
              <a:latin typeface="Viaoda Libre"/>
              <a:ea typeface="Viaoda Libre"/>
              <a:cs typeface="Viaoda Libre"/>
              <a:sym typeface="Viaoda Libr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Viaoda Libre"/>
              <a:ea typeface="Viaoda Libre"/>
              <a:cs typeface="Viaoda Libre"/>
              <a:sym typeface="Viaoda Libr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Viaoda Libre"/>
                <a:ea typeface="Viaoda Libre"/>
                <a:cs typeface="Viaoda Libre"/>
                <a:sym typeface="Viaoda Libre"/>
              </a:rPr>
              <a:t>Sheryl McKay, Principal</a:t>
            </a:r>
            <a:endParaRPr sz="1800">
              <a:solidFill>
                <a:schemeClr val="dk1"/>
              </a:solidFill>
              <a:latin typeface="Viaoda Libre"/>
              <a:ea typeface="Viaoda Libre"/>
              <a:cs typeface="Viaoda Libre"/>
              <a:sym typeface="Viaoda Libr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latin typeface="Viaoda Libre"/>
                <a:ea typeface="Viaoda Libre"/>
                <a:cs typeface="Viaoda Libre"/>
                <a:sym typeface="Viaoda Libre"/>
                <a:hlinkClick r:id="rId3"/>
              </a:rPr>
              <a:t>smckay@jcs-inc.org</a:t>
            </a:r>
            <a:r>
              <a:rPr lang="en" sz="1800">
                <a:solidFill>
                  <a:schemeClr val="dk1"/>
                </a:solidFill>
                <a:latin typeface="Viaoda Libre"/>
                <a:ea typeface="Viaoda Libre"/>
                <a:cs typeface="Viaoda Libre"/>
                <a:sym typeface="Viaoda Libre"/>
              </a:rPr>
              <a:t>  </a:t>
            </a:r>
            <a:endParaRPr sz="1800">
              <a:solidFill>
                <a:schemeClr val="dk1"/>
              </a:solidFill>
              <a:latin typeface="Viaoda Libre"/>
              <a:ea typeface="Viaoda Libre"/>
              <a:cs typeface="Viaoda Libre"/>
              <a:sym typeface="Viaoda Libr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Viaoda Libre"/>
              <a:ea typeface="Viaoda Libre"/>
              <a:cs typeface="Viaoda Libre"/>
              <a:sym typeface="Viaoda Libr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Viaoda Libre"/>
                <a:ea typeface="Viaoda Libre"/>
                <a:cs typeface="Viaoda Libre"/>
                <a:sym typeface="Viaoda Libre"/>
              </a:rPr>
              <a:t>Jennifer Cauzza, Superintendent</a:t>
            </a:r>
            <a:endParaRPr sz="1800">
              <a:solidFill>
                <a:schemeClr val="dk1"/>
              </a:solidFill>
              <a:latin typeface="Viaoda Libre"/>
              <a:ea typeface="Viaoda Libre"/>
              <a:cs typeface="Viaoda Libre"/>
              <a:sym typeface="Viaoda Libr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latin typeface="Viaoda Libre"/>
                <a:ea typeface="Viaoda Libre"/>
                <a:cs typeface="Viaoda Libre"/>
                <a:sym typeface="Viaoda Libre"/>
                <a:hlinkClick r:id="rId4"/>
              </a:rPr>
              <a:t>jcauzza@jcs-inc.org</a:t>
            </a:r>
            <a:endParaRPr sz="1800">
              <a:solidFill>
                <a:schemeClr val="dk1"/>
              </a:solidFill>
              <a:latin typeface="Viaoda Libre"/>
              <a:ea typeface="Viaoda Libre"/>
              <a:cs typeface="Viaoda Libre"/>
              <a:sym typeface="Viaoda Libr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Viaoda Libre"/>
              <a:ea typeface="Viaoda Libre"/>
              <a:cs typeface="Viaoda Libre"/>
              <a:sym typeface="Viaoda Libr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Viaoda Libre"/>
                <a:ea typeface="Viaoda Libre"/>
                <a:cs typeface="Viaoda Libre"/>
                <a:sym typeface="Viaoda Libre"/>
              </a:rPr>
              <a:t>Hillary Gaddis, JCS Accountability Coordinator</a:t>
            </a:r>
            <a:endParaRPr sz="1800">
              <a:solidFill>
                <a:schemeClr val="dk1"/>
              </a:solidFill>
              <a:latin typeface="Viaoda Libre"/>
              <a:ea typeface="Viaoda Libre"/>
              <a:cs typeface="Viaoda Libre"/>
              <a:sym typeface="Viaoda Libr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latin typeface="Viaoda Libre"/>
                <a:ea typeface="Viaoda Libre"/>
                <a:cs typeface="Viaoda Libre"/>
                <a:sym typeface="Viaoda Libre"/>
                <a:hlinkClick r:id="rId5"/>
              </a:rPr>
              <a:t>hgaddis@jcs-inc.org</a:t>
            </a:r>
            <a:r>
              <a:rPr lang="en" sz="1800">
                <a:solidFill>
                  <a:schemeClr val="dk1"/>
                </a:solidFill>
                <a:latin typeface="Viaoda Libre"/>
                <a:ea typeface="Viaoda Libre"/>
                <a:cs typeface="Viaoda Libre"/>
                <a:sym typeface="Viaoda Libre"/>
              </a:rPr>
              <a:t> </a:t>
            </a:r>
            <a:endParaRPr sz="1800">
              <a:solidFill>
                <a:schemeClr val="dk1"/>
              </a:solidFill>
              <a:latin typeface="Viaoda Libre"/>
              <a:ea typeface="Viaoda Libre"/>
              <a:cs typeface="Viaoda Libre"/>
              <a:sym typeface="Viaoda Libr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6"/>
          <p:cNvSpPr txBox="1"/>
          <p:nvPr>
            <p:ph idx="1" type="subTitle"/>
          </p:nvPr>
        </p:nvSpPr>
        <p:spPr>
          <a:xfrm>
            <a:off x="1626100" y="1580875"/>
            <a:ext cx="4992000" cy="58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n"/>
              <a:t>Welcome/Introductions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n"/>
              <a:t>Agenda Preview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n"/>
              <a:t>Comments Regarding Items NOT on the Agenda</a:t>
            </a:r>
            <a:endParaRPr/>
          </a:p>
        </p:txBody>
      </p:sp>
      <p:sp>
        <p:nvSpPr>
          <p:cNvPr id="161" name="Google Shape;161;p26"/>
          <p:cNvSpPr txBox="1"/>
          <p:nvPr>
            <p:ph idx="2" type="subTitle"/>
          </p:nvPr>
        </p:nvSpPr>
        <p:spPr>
          <a:xfrm>
            <a:off x="1626100" y="2714150"/>
            <a:ext cx="4992000" cy="189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n"/>
              <a:t>Budget/Enrollment Overview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n"/>
              <a:t>Board Reports &amp; School Update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n"/>
              <a:t>Student/School Performance Data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n"/>
              <a:t>School Improvement Input &amp; Collaboration (LCAP)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n"/>
              <a:t>Comprehensive Safety Plan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n"/>
              <a:t>26/27 School Calendar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n"/>
              <a:t>Charter Renewal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n"/>
              <a:t>Roundtable Discussion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6"/>
          <p:cNvSpPr txBox="1"/>
          <p:nvPr>
            <p:ph idx="4" type="subTitle"/>
          </p:nvPr>
        </p:nvSpPr>
        <p:spPr>
          <a:xfrm>
            <a:off x="1626100" y="1259900"/>
            <a:ext cx="4992000" cy="44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Opening Items</a:t>
            </a:r>
            <a:endParaRPr/>
          </a:p>
        </p:txBody>
      </p:sp>
      <p:sp>
        <p:nvSpPr>
          <p:cNvPr id="163" name="Google Shape;163;p26"/>
          <p:cNvSpPr txBox="1"/>
          <p:nvPr>
            <p:ph idx="6" type="subTitle"/>
          </p:nvPr>
        </p:nvSpPr>
        <p:spPr>
          <a:xfrm>
            <a:off x="1626100" y="2394100"/>
            <a:ext cx="4992000" cy="44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 Items</a:t>
            </a:r>
            <a:endParaRPr/>
          </a:p>
        </p:txBody>
      </p:sp>
      <p:sp>
        <p:nvSpPr>
          <p:cNvPr id="164" name="Google Shape;164;p26"/>
          <p:cNvSpPr txBox="1"/>
          <p:nvPr>
            <p:ph type="title"/>
          </p:nvPr>
        </p:nvSpPr>
        <p:spPr>
          <a:xfrm flipH="1">
            <a:off x="1000875" y="64025"/>
            <a:ext cx="7725000" cy="8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Gwendolyn"/>
                <a:ea typeface="Gwendolyn"/>
                <a:cs typeface="Gwendolyn"/>
                <a:sym typeface="Gwendolyn"/>
              </a:rPr>
              <a:t>Agenda</a:t>
            </a:r>
            <a:endParaRPr>
              <a:latin typeface="Unbounded Medium"/>
              <a:ea typeface="Unbounded Medium"/>
              <a:cs typeface="Unbounded Medium"/>
              <a:sym typeface="Unbounded Medium"/>
            </a:endParaRPr>
          </a:p>
        </p:txBody>
      </p:sp>
      <p:pic>
        <p:nvPicPr>
          <p:cNvPr id="165" name="Google Shape;16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6850" y="185275"/>
            <a:ext cx="2596850" cy="259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7"/>
          <p:cNvSpPr txBox="1"/>
          <p:nvPr>
            <p:ph type="title"/>
          </p:nvPr>
        </p:nvSpPr>
        <p:spPr>
          <a:xfrm flipH="1">
            <a:off x="1000724" y="64025"/>
            <a:ext cx="7660200" cy="8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latin typeface="Gwendolyn"/>
                <a:ea typeface="Gwendolyn"/>
                <a:cs typeface="Gwendolyn"/>
                <a:sym typeface="Gwendolyn"/>
              </a:rPr>
              <a:t>YTD Budget to Actuals</a:t>
            </a:r>
            <a:endParaRPr b="1">
              <a:latin typeface="Unbounded"/>
              <a:ea typeface="Unbounded"/>
              <a:cs typeface="Unbounded"/>
              <a:sym typeface="Unbounded"/>
            </a:endParaRPr>
          </a:p>
        </p:txBody>
      </p:sp>
      <p:pic>
        <p:nvPicPr>
          <p:cNvPr id="171" name="Google Shape;171;p27" title="Manzanita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9475" y="1005250"/>
            <a:ext cx="7565951" cy="3951473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8"/>
          <p:cNvSpPr txBox="1"/>
          <p:nvPr>
            <p:ph type="title"/>
          </p:nvPr>
        </p:nvSpPr>
        <p:spPr>
          <a:xfrm flipH="1">
            <a:off x="1141925" y="79200"/>
            <a:ext cx="7660200" cy="69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latin typeface="Gwendolyn"/>
                <a:ea typeface="Gwendolyn"/>
                <a:cs typeface="Gwendolyn"/>
                <a:sym typeface="Gwendolyn"/>
              </a:rPr>
              <a:t>YTD Budget to Actuals</a:t>
            </a:r>
            <a:endParaRPr b="1">
              <a:latin typeface="Unbounded"/>
              <a:ea typeface="Unbounded"/>
              <a:cs typeface="Unbounded"/>
              <a:sym typeface="Unbounded"/>
            </a:endParaRPr>
          </a:p>
        </p:txBody>
      </p:sp>
      <p:graphicFrame>
        <p:nvGraphicFramePr>
          <p:cNvPr id="177" name="Google Shape;177;p28"/>
          <p:cNvGraphicFramePr/>
          <p:nvPr/>
        </p:nvGraphicFramePr>
        <p:xfrm>
          <a:off x="845906" y="101723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{BE118EC5-09C9-4BE7-B93D-B5D4BFC1DAFA}</a:tableStyleId>
              </a:tblPr>
              <a:tblGrid>
                <a:gridCol w="2013375"/>
                <a:gridCol w="1374975"/>
                <a:gridCol w="1374975"/>
                <a:gridCol w="1460925"/>
                <a:gridCol w="1424050"/>
              </a:tblGrid>
              <a:tr h="417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Arimo"/>
                          <a:ea typeface="Arimo"/>
                          <a:cs typeface="Arimo"/>
                          <a:sym typeface="Arimo"/>
                        </a:rPr>
                        <a:t>Account Description</a:t>
                      </a:r>
                      <a:endParaRPr b="1" sz="90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T="31750" marB="31750" marR="31750" marL="3175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Arimo"/>
                          <a:ea typeface="Arimo"/>
                          <a:cs typeface="Arimo"/>
                          <a:sym typeface="Arimo"/>
                        </a:rPr>
                        <a:t>Actual </a:t>
                      </a:r>
                      <a:endParaRPr b="1" sz="90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Arimo"/>
                          <a:ea typeface="Arimo"/>
                          <a:cs typeface="Arimo"/>
                          <a:sym typeface="Arimo"/>
                        </a:rPr>
                        <a:t>July-Dec</a:t>
                      </a:r>
                      <a:endParaRPr b="1" sz="90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T="31750" marB="31750" marR="31750" marL="3175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Arimo"/>
                          <a:ea typeface="Arimo"/>
                          <a:cs typeface="Arimo"/>
                          <a:sym typeface="Arimo"/>
                        </a:rPr>
                        <a:t>Total Budget</a:t>
                      </a:r>
                      <a:endParaRPr b="1" sz="90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Arimo"/>
                          <a:ea typeface="Arimo"/>
                          <a:cs typeface="Arimo"/>
                          <a:sym typeface="Arimo"/>
                        </a:rPr>
                        <a:t>1st Interim</a:t>
                      </a:r>
                      <a:endParaRPr b="1" sz="90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T="31750" marB="31750" marR="31750" marL="3175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Arimo"/>
                          <a:ea typeface="Arimo"/>
                          <a:cs typeface="Arimo"/>
                          <a:sym typeface="Arimo"/>
                        </a:rPr>
                        <a:t>Remaining Budget</a:t>
                      </a:r>
                      <a:endParaRPr b="1" sz="90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T="31750" marB="31750" marR="31750" marL="3175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Arimo"/>
                          <a:ea typeface="Arimo"/>
                          <a:cs typeface="Arimo"/>
                          <a:sym typeface="Arimo"/>
                        </a:rPr>
                        <a:t>% of Remaining Budget</a:t>
                      </a:r>
                      <a:endParaRPr b="1" sz="90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T="31750" marB="31750" marR="31750" marL="3175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8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Arimo"/>
                          <a:ea typeface="Arimo"/>
                          <a:cs typeface="Arimo"/>
                          <a:sym typeface="Arimo"/>
                        </a:rPr>
                        <a:t>Total Revenue</a:t>
                      </a:r>
                      <a:endParaRPr b="1" sz="90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T="31750" marB="31750" marR="31750" marL="3175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Arimo"/>
                          <a:ea typeface="Arimo"/>
                          <a:cs typeface="Arimo"/>
                          <a:sym typeface="Arimo"/>
                        </a:rPr>
                        <a:t>$1,486,978</a:t>
                      </a:r>
                      <a:endParaRPr sz="90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T="31750" marB="31750" marR="31750" marL="3175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Arimo"/>
                          <a:ea typeface="Arimo"/>
                          <a:cs typeface="Arimo"/>
                          <a:sym typeface="Arimo"/>
                        </a:rPr>
                        <a:t>$3,608,100</a:t>
                      </a:r>
                      <a:endParaRPr b="1" sz="90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900">
                          <a:latin typeface="Arimo"/>
                          <a:ea typeface="Arimo"/>
                          <a:cs typeface="Arimo"/>
                          <a:sym typeface="Arimo"/>
                        </a:rPr>
                        <a:t>$3,277,092</a:t>
                      </a:r>
                      <a:endParaRPr i="1" sz="90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T="31750" marB="31750" marR="31750" marL="3175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Arimo"/>
                          <a:ea typeface="Arimo"/>
                          <a:cs typeface="Arimo"/>
                          <a:sym typeface="Arimo"/>
                        </a:rPr>
                        <a:t>$2,121,122</a:t>
                      </a:r>
                      <a:endParaRPr sz="90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T="31750" marB="31750" marR="31750" marL="3175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T="31750" marB="31750" marR="31750" marL="3175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357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Arimo"/>
                          <a:ea typeface="Arimo"/>
                          <a:cs typeface="Arimo"/>
                          <a:sym typeface="Arimo"/>
                        </a:rPr>
                        <a:t>Certificated Salaries</a:t>
                      </a:r>
                      <a:endParaRPr b="1" sz="90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T="31750" marB="31750" marR="31750" marL="3175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Arimo"/>
                          <a:ea typeface="Arimo"/>
                          <a:cs typeface="Arimo"/>
                          <a:sym typeface="Arimo"/>
                        </a:rPr>
                        <a:t>$555,341</a:t>
                      </a:r>
                      <a:endParaRPr sz="90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T="31750" marB="31750" marR="31750" marL="3175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Arimo"/>
                          <a:ea typeface="Arimo"/>
                          <a:cs typeface="Arimo"/>
                          <a:sym typeface="Arimo"/>
                        </a:rPr>
                        <a:t>$1,107,338</a:t>
                      </a:r>
                      <a:endParaRPr b="1" sz="90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900">
                          <a:latin typeface="Arimo"/>
                          <a:ea typeface="Arimo"/>
                          <a:cs typeface="Arimo"/>
                          <a:sym typeface="Arimo"/>
                        </a:rPr>
                        <a:t>$1,109,658</a:t>
                      </a:r>
                      <a:endParaRPr i="1" sz="90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T="31750" marB="31750" marR="31750" marL="3175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Arimo"/>
                          <a:ea typeface="Arimo"/>
                          <a:cs typeface="Arimo"/>
                          <a:sym typeface="Arimo"/>
                        </a:rPr>
                        <a:t>$551,996</a:t>
                      </a:r>
                      <a:endParaRPr sz="90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T="31750" marB="31750" marR="31750" marL="3175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Arimo"/>
                          <a:ea typeface="Arimo"/>
                          <a:cs typeface="Arimo"/>
                          <a:sym typeface="Arimo"/>
                        </a:rPr>
                        <a:t>50%</a:t>
                      </a:r>
                      <a:endParaRPr sz="90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T="31750" marB="31750" marR="31750" marL="3175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7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Arimo"/>
                          <a:ea typeface="Arimo"/>
                          <a:cs typeface="Arimo"/>
                          <a:sym typeface="Arimo"/>
                        </a:rPr>
                        <a:t>Classified Salaries</a:t>
                      </a:r>
                      <a:endParaRPr b="1" sz="90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T="31750" marB="31750" marR="31750" marL="3175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Arimo"/>
                          <a:ea typeface="Arimo"/>
                          <a:cs typeface="Arimo"/>
                          <a:sym typeface="Arimo"/>
                        </a:rPr>
                        <a:t>$124,787</a:t>
                      </a:r>
                      <a:endParaRPr sz="90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T="31750" marB="31750" marR="31750" marL="3175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Arimo"/>
                          <a:ea typeface="Arimo"/>
                          <a:cs typeface="Arimo"/>
                          <a:sym typeface="Arimo"/>
                        </a:rPr>
                        <a:t>$372,706</a:t>
                      </a:r>
                      <a:endParaRPr b="1" sz="90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900">
                          <a:latin typeface="Arimo"/>
                          <a:ea typeface="Arimo"/>
                          <a:cs typeface="Arimo"/>
                          <a:sym typeface="Arimo"/>
                        </a:rPr>
                        <a:t>$273,821</a:t>
                      </a:r>
                      <a:endParaRPr i="1" sz="90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T="31750" marB="31750" marR="31750" marL="3175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Arimo"/>
                          <a:ea typeface="Arimo"/>
                          <a:cs typeface="Arimo"/>
                          <a:sym typeface="Arimo"/>
                        </a:rPr>
                        <a:t>$247,918</a:t>
                      </a:r>
                      <a:endParaRPr sz="90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T="31750" marB="31750" marR="31750" marL="3175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Arimo"/>
                          <a:ea typeface="Arimo"/>
                          <a:cs typeface="Arimo"/>
                          <a:sym typeface="Arimo"/>
                        </a:rPr>
                        <a:t>67</a:t>
                      </a:r>
                      <a:r>
                        <a:rPr lang="en" sz="900">
                          <a:latin typeface="Arimo"/>
                          <a:ea typeface="Arimo"/>
                          <a:cs typeface="Arimo"/>
                          <a:sym typeface="Arimo"/>
                        </a:rPr>
                        <a:t>%</a:t>
                      </a:r>
                      <a:endParaRPr sz="90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T="31750" marB="31750" marR="31750" marL="3175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7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Arimo"/>
                          <a:ea typeface="Arimo"/>
                          <a:cs typeface="Arimo"/>
                          <a:sym typeface="Arimo"/>
                        </a:rPr>
                        <a:t>Employee Benefits</a:t>
                      </a:r>
                      <a:endParaRPr b="1" sz="90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T="31750" marB="31750" marR="31750" marL="3175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Arimo"/>
                          <a:ea typeface="Arimo"/>
                          <a:cs typeface="Arimo"/>
                          <a:sym typeface="Arimo"/>
                        </a:rPr>
                        <a:t>$254,276</a:t>
                      </a:r>
                      <a:endParaRPr sz="90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T="31750" marB="31750" marR="31750" marL="3175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Arimo"/>
                          <a:ea typeface="Arimo"/>
                          <a:cs typeface="Arimo"/>
                          <a:sym typeface="Arimo"/>
                        </a:rPr>
                        <a:t>$765,434</a:t>
                      </a:r>
                      <a:endParaRPr b="1" sz="90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900">
                          <a:latin typeface="Arimo"/>
                          <a:ea typeface="Arimo"/>
                          <a:cs typeface="Arimo"/>
                          <a:sym typeface="Arimo"/>
                        </a:rPr>
                        <a:t>$685,401</a:t>
                      </a:r>
                      <a:endParaRPr i="1" sz="90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T="31750" marB="31750" marR="31750" marL="3175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Arimo"/>
                          <a:ea typeface="Arimo"/>
                          <a:cs typeface="Arimo"/>
                          <a:sym typeface="Arimo"/>
                        </a:rPr>
                        <a:t>$511,158</a:t>
                      </a:r>
                      <a:endParaRPr sz="90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T="31750" marB="31750" marR="31750" marL="3175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Arimo"/>
                          <a:ea typeface="Arimo"/>
                          <a:cs typeface="Arimo"/>
                          <a:sym typeface="Arimo"/>
                        </a:rPr>
                        <a:t>68%</a:t>
                      </a:r>
                      <a:endParaRPr sz="90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T="31750" marB="31750" marR="31750" marL="3175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7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Arimo"/>
                          <a:ea typeface="Arimo"/>
                          <a:cs typeface="Arimo"/>
                          <a:sym typeface="Arimo"/>
                        </a:rPr>
                        <a:t>Total Personnel Expenses</a:t>
                      </a:r>
                      <a:endParaRPr b="1" sz="90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T="31750" marB="31750" marR="31750" marL="3175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Arimo"/>
                          <a:ea typeface="Arimo"/>
                          <a:cs typeface="Arimo"/>
                          <a:sym typeface="Arimo"/>
                        </a:rPr>
                        <a:t>$934,404</a:t>
                      </a:r>
                      <a:endParaRPr sz="90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T="31750" marB="31750" marR="31750" marL="3175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Arimo"/>
                          <a:ea typeface="Arimo"/>
                          <a:cs typeface="Arimo"/>
                          <a:sym typeface="Arimo"/>
                        </a:rPr>
                        <a:t>$2,245,477</a:t>
                      </a:r>
                      <a:endParaRPr b="1" sz="90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900">
                          <a:latin typeface="Arimo"/>
                          <a:ea typeface="Arimo"/>
                          <a:cs typeface="Arimo"/>
                          <a:sym typeface="Arimo"/>
                        </a:rPr>
                        <a:t>$2,068,880</a:t>
                      </a:r>
                      <a:endParaRPr i="1" sz="90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T="31750" marB="31750" marR="31750" marL="3175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Arimo"/>
                          <a:ea typeface="Arimo"/>
                          <a:cs typeface="Arimo"/>
                          <a:sym typeface="Arimo"/>
                        </a:rPr>
                        <a:t>$1,311,073</a:t>
                      </a:r>
                      <a:endParaRPr sz="90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T="31750" marB="31750" marR="31750" marL="3175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Arimo"/>
                          <a:ea typeface="Arimo"/>
                          <a:cs typeface="Arimo"/>
                          <a:sym typeface="Arimo"/>
                        </a:rPr>
                        <a:t>58%</a:t>
                      </a:r>
                      <a:endParaRPr sz="90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T="31750" marB="31750" marR="31750" marL="3175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417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Arimo"/>
                          <a:ea typeface="Arimo"/>
                          <a:cs typeface="Arimo"/>
                          <a:sym typeface="Arimo"/>
                        </a:rPr>
                        <a:t>Books and Supplies</a:t>
                      </a:r>
                      <a:endParaRPr b="1" sz="90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T="31750" marB="31750" marR="31750" marL="3175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Arimo"/>
                          <a:ea typeface="Arimo"/>
                          <a:cs typeface="Arimo"/>
                          <a:sym typeface="Arimo"/>
                        </a:rPr>
                        <a:t>$74,881</a:t>
                      </a:r>
                      <a:endParaRPr sz="90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T="31750" marB="31750" marR="31750" marL="3175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Arimo"/>
                          <a:ea typeface="Arimo"/>
                          <a:cs typeface="Arimo"/>
                          <a:sym typeface="Arimo"/>
                        </a:rPr>
                        <a:t>$144,850</a:t>
                      </a:r>
                      <a:endParaRPr b="1" sz="90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900">
                          <a:latin typeface="Arimo"/>
                          <a:ea typeface="Arimo"/>
                          <a:cs typeface="Arimo"/>
                          <a:sym typeface="Arimo"/>
                        </a:rPr>
                        <a:t>$130,676</a:t>
                      </a:r>
                      <a:endParaRPr i="1" sz="90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T="31750" marB="31750" marR="31750" marL="3175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Arimo"/>
                          <a:ea typeface="Arimo"/>
                          <a:cs typeface="Arimo"/>
                          <a:sym typeface="Arimo"/>
                        </a:rPr>
                        <a:t>$69,970</a:t>
                      </a:r>
                      <a:endParaRPr sz="90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T="31750" marB="31750" marR="31750" marL="3175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Arimo"/>
                          <a:ea typeface="Arimo"/>
                          <a:cs typeface="Arimo"/>
                          <a:sym typeface="Arimo"/>
                        </a:rPr>
                        <a:t>48</a:t>
                      </a:r>
                      <a:r>
                        <a:rPr lang="en" sz="900">
                          <a:latin typeface="Arimo"/>
                          <a:ea typeface="Arimo"/>
                          <a:cs typeface="Arimo"/>
                          <a:sym typeface="Arimo"/>
                        </a:rPr>
                        <a:t>%</a:t>
                      </a:r>
                      <a:endParaRPr sz="90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T="31750" marB="31750" marR="31750" marL="3175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7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Arimo"/>
                          <a:ea typeface="Arimo"/>
                          <a:cs typeface="Arimo"/>
                          <a:sym typeface="Arimo"/>
                        </a:rPr>
                        <a:t>Services &amp; Operating Expenses</a:t>
                      </a:r>
                      <a:endParaRPr b="1" sz="90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T="31750" marB="31750" marR="31750" marL="3175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Arimo"/>
                          <a:ea typeface="Arimo"/>
                          <a:cs typeface="Arimo"/>
                          <a:sym typeface="Arimo"/>
                        </a:rPr>
                        <a:t>$707,246</a:t>
                      </a:r>
                      <a:endParaRPr sz="90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T="31750" marB="31750" marR="31750" marL="3175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Arimo"/>
                          <a:ea typeface="Arimo"/>
                          <a:cs typeface="Arimo"/>
                          <a:sym typeface="Arimo"/>
                        </a:rPr>
                        <a:t>$1,141,420</a:t>
                      </a:r>
                      <a:endParaRPr b="1" sz="90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900">
                          <a:latin typeface="Arimo"/>
                          <a:ea typeface="Arimo"/>
                          <a:cs typeface="Arimo"/>
                          <a:sym typeface="Arimo"/>
                        </a:rPr>
                        <a:t>$1,077,817</a:t>
                      </a:r>
                      <a:endParaRPr i="1" sz="90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T="31750" marB="31750" marR="31750" marL="3175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Arimo"/>
                          <a:ea typeface="Arimo"/>
                          <a:cs typeface="Arimo"/>
                          <a:sym typeface="Arimo"/>
                        </a:rPr>
                        <a:t>$434,175</a:t>
                      </a:r>
                      <a:endParaRPr sz="90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T="31750" marB="31750" marR="31750" marL="3175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Arimo"/>
                          <a:ea typeface="Arimo"/>
                          <a:cs typeface="Arimo"/>
                          <a:sym typeface="Arimo"/>
                        </a:rPr>
                        <a:t>38</a:t>
                      </a:r>
                      <a:r>
                        <a:rPr lang="en" sz="900">
                          <a:latin typeface="Arimo"/>
                          <a:ea typeface="Arimo"/>
                          <a:cs typeface="Arimo"/>
                          <a:sym typeface="Arimo"/>
                        </a:rPr>
                        <a:t>%</a:t>
                      </a:r>
                      <a:endParaRPr sz="90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T="31750" marB="31750" marR="31750" marL="3175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7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Arimo"/>
                          <a:ea typeface="Arimo"/>
                          <a:cs typeface="Arimo"/>
                          <a:sym typeface="Arimo"/>
                        </a:rPr>
                        <a:t>Total Operational Expenses</a:t>
                      </a:r>
                      <a:endParaRPr b="1" sz="90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T="31750" marB="31750" marR="31750" marL="3175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Arimo"/>
                          <a:ea typeface="Arimo"/>
                          <a:cs typeface="Arimo"/>
                          <a:sym typeface="Arimo"/>
                        </a:rPr>
                        <a:t>$723,323</a:t>
                      </a:r>
                      <a:endParaRPr sz="90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T="31750" marB="31750" marR="31750" marL="3175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Arimo"/>
                          <a:ea typeface="Arimo"/>
                          <a:cs typeface="Arimo"/>
                          <a:sym typeface="Arimo"/>
                        </a:rPr>
                        <a:t>$1,296,499</a:t>
                      </a:r>
                      <a:endParaRPr b="1" sz="90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900">
                          <a:latin typeface="Arimo"/>
                          <a:ea typeface="Arimo"/>
                          <a:cs typeface="Arimo"/>
                          <a:sym typeface="Arimo"/>
                        </a:rPr>
                        <a:t>$1,230,601</a:t>
                      </a:r>
                      <a:endParaRPr i="1" sz="90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T="31750" marB="31750" marR="31750" marL="3175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Arimo"/>
                          <a:ea typeface="Arimo"/>
                          <a:cs typeface="Arimo"/>
                          <a:sym typeface="Arimo"/>
                        </a:rPr>
                        <a:t>$511,158</a:t>
                      </a:r>
                      <a:endParaRPr sz="90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T="31750" marB="31750" marR="31750" marL="3175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Arimo"/>
                          <a:ea typeface="Arimo"/>
                          <a:cs typeface="Arimo"/>
                          <a:sym typeface="Arimo"/>
                        </a:rPr>
                        <a:t>39</a:t>
                      </a:r>
                      <a:r>
                        <a:rPr lang="en" sz="900">
                          <a:latin typeface="Arimo"/>
                          <a:ea typeface="Arimo"/>
                          <a:cs typeface="Arimo"/>
                          <a:sym typeface="Arimo"/>
                        </a:rPr>
                        <a:t>%</a:t>
                      </a:r>
                      <a:endParaRPr sz="90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T="31750" marB="31750" marR="31750" marL="3175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317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Arimo"/>
                          <a:ea typeface="Arimo"/>
                          <a:cs typeface="Arimo"/>
                          <a:sym typeface="Arimo"/>
                        </a:rPr>
                        <a:t>Total Expenses</a:t>
                      </a:r>
                      <a:endParaRPr b="1" sz="90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T="31750" marB="31750" marR="31750" marL="3175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Arimo"/>
                          <a:ea typeface="Arimo"/>
                          <a:cs typeface="Arimo"/>
                          <a:sym typeface="Arimo"/>
                        </a:rPr>
                        <a:t>$1,716,727</a:t>
                      </a:r>
                      <a:endParaRPr sz="90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T="31750" marB="31750" marR="31750" marL="3175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Arimo"/>
                          <a:ea typeface="Arimo"/>
                          <a:cs typeface="Arimo"/>
                          <a:sym typeface="Arimo"/>
                        </a:rPr>
                        <a:t>$3,541,977</a:t>
                      </a:r>
                      <a:endParaRPr b="1" sz="90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900">
                          <a:latin typeface="Arimo"/>
                          <a:ea typeface="Arimo"/>
                          <a:cs typeface="Arimo"/>
                          <a:sym typeface="Arimo"/>
                        </a:rPr>
                        <a:t>$3,299,480</a:t>
                      </a:r>
                      <a:endParaRPr i="1" sz="90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T="31750" marB="31750" marR="31750" marL="3175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Arimo"/>
                          <a:ea typeface="Arimo"/>
                          <a:cs typeface="Arimo"/>
                          <a:sym typeface="Arimo"/>
                        </a:rPr>
                        <a:t>$1,825,250</a:t>
                      </a:r>
                      <a:endParaRPr sz="90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T="31750" marB="31750" marR="31750" marL="3175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Arimo"/>
                          <a:ea typeface="Arimo"/>
                          <a:cs typeface="Arimo"/>
                          <a:sym typeface="Arimo"/>
                        </a:rPr>
                        <a:t>52%</a:t>
                      </a:r>
                      <a:endParaRPr sz="90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T="31750" marB="31750" marR="31750" marL="3175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9"/>
          <p:cNvSpPr txBox="1"/>
          <p:nvPr>
            <p:ph idx="15" type="title"/>
          </p:nvPr>
        </p:nvSpPr>
        <p:spPr>
          <a:xfrm flipH="1">
            <a:off x="417875" y="64025"/>
            <a:ext cx="8229000" cy="8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latin typeface="Gwendolyn"/>
                <a:ea typeface="Gwendolyn"/>
                <a:cs typeface="Gwendolyn"/>
                <a:sym typeface="Gwendolyn"/>
              </a:rPr>
              <a:t>Enrollment (as of February 2, 2026)</a:t>
            </a:r>
            <a:endParaRPr b="1">
              <a:solidFill>
                <a:schemeClr val="dk1"/>
              </a:solidFill>
            </a:endParaRPr>
          </a:p>
        </p:txBody>
      </p:sp>
      <p:pic>
        <p:nvPicPr>
          <p:cNvPr id="183" name="Google Shape;183;p29" title="Screenshot 2026-02-02 at 8.27.11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39625"/>
            <a:ext cx="8839204" cy="3841256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0"/>
          <p:cNvSpPr txBox="1"/>
          <p:nvPr>
            <p:ph idx="15" type="title"/>
          </p:nvPr>
        </p:nvSpPr>
        <p:spPr>
          <a:xfrm flipH="1">
            <a:off x="417875" y="64025"/>
            <a:ext cx="8229000" cy="8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latin typeface="Gwendolyn"/>
                <a:ea typeface="Gwendolyn"/>
                <a:cs typeface="Gwendolyn"/>
                <a:sym typeface="Gwendolyn"/>
              </a:rPr>
              <a:t>Enrollment (as of February 2, 2026)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89" name="Google Shape;189;p30"/>
          <p:cNvSpPr txBox="1"/>
          <p:nvPr/>
        </p:nvSpPr>
        <p:spPr>
          <a:xfrm>
            <a:off x="45525" y="1509050"/>
            <a:ext cx="2207700" cy="7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800">
                <a:solidFill>
                  <a:schemeClr val="dk1"/>
                </a:solidFill>
                <a:latin typeface="Viaoda Libre"/>
                <a:ea typeface="Viaoda Libre"/>
                <a:cs typeface="Viaoda Libre"/>
                <a:sym typeface="Viaoda Libre"/>
              </a:rPr>
              <a:t>Home Study</a:t>
            </a:r>
            <a:endParaRPr i="1" sz="2800">
              <a:solidFill>
                <a:schemeClr val="dk1"/>
              </a:solidFill>
              <a:latin typeface="Viaoda Libre"/>
              <a:ea typeface="Viaoda Libre"/>
              <a:cs typeface="Viaoda Libre"/>
              <a:sym typeface="Viaoda Libre"/>
            </a:endParaRPr>
          </a:p>
        </p:txBody>
      </p:sp>
      <p:pic>
        <p:nvPicPr>
          <p:cNvPr id="190" name="Google Shape;190;p30" title="Screenshot 2026-02-02 at 8.28.18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9050" y="1106075"/>
            <a:ext cx="6525174" cy="3856699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1"/>
          <p:cNvSpPr txBox="1"/>
          <p:nvPr>
            <p:ph idx="15" type="title"/>
          </p:nvPr>
        </p:nvSpPr>
        <p:spPr>
          <a:xfrm flipH="1">
            <a:off x="417875" y="64025"/>
            <a:ext cx="8229000" cy="8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latin typeface="Gwendolyn"/>
                <a:ea typeface="Gwendolyn"/>
                <a:cs typeface="Gwendolyn"/>
                <a:sym typeface="Gwendolyn"/>
              </a:rPr>
              <a:t>Enrollment (as of February 2, 2026)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96" name="Google Shape;196;p31"/>
          <p:cNvSpPr txBox="1"/>
          <p:nvPr/>
        </p:nvSpPr>
        <p:spPr>
          <a:xfrm>
            <a:off x="111575" y="1338400"/>
            <a:ext cx="1731900" cy="7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800">
                <a:solidFill>
                  <a:schemeClr val="dk1"/>
                </a:solidFill>
                <a:latin typeface="Viaoda Libre"/>
                <a:ea typeface="Viaoda Libre"/>
                <a:cs typeface="Viaoda Libre"/>
                <a:sym typeface="Viaoda Libre"/>
              </a:rPr>
              <a:t>Academy</a:t>
            </a:r>
            <a:endParaRPr i="1" sz="2800">
              <a:solidFill>
                <a:schemeClr val="dk1"/>
              </a:solidFill>
              <a:latin typeface="Viaoda Libre"/>
              <a:ea typeface="Viaoda Libre"/>
              <a:cs typeface="Viaoda Libre"/>
              <a:sym typeface="Viaoda Libre"/>
            </a:endParaRPr>
          </a:p>
        </p:txBody>
      </p:sp>
      <p:pic>
        <p:nvPicPr>
          <p:cNvPr id="197" name="Google Shape;197;p31" title="Screenshot 2026-02-02 at 8.27.37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3475" y="1230550"/>
            <a:ext cx="6270049" cy="3854101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2"/>
          <p:cNvSpPr txBox="1"/>
          <p:nvPr>
            <p:ph type="title"/>
          </p:nvPr>
        </p:nvSpPr>
        <p:spPr>
          <a:xfrm flipH="1">
            <a:off x="1000724" y="64025"/>
            <a:ext cx="7660200" cy="8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latin typeface="Gwendolyn"/>
                <a:ea typeface="Gwendolyn"/>
                <a:cs typeface="Gwendolyn"/>
                <a:sym typeface="Gwendolyn"/>
              </a:rPr>
              <a:t>JCS Board Reports</a:t>
            </a:r>
            <a:endParaRPr b="1">
              <a:latin typeface="Unbounded"/>
              <a:ea typeface="Unbounded"/>
              <a:cs typeface="Unbounded"/>
              <a:sym typeface="Unbounded"/>
            </a:endParaRPr>
          </a:p>
        </p:txBody>
      </p:sp>
      <p:sp>
        <p:nvSpPr>
          <p:cNvPr id="203" name="Google Shape;203;p32"/>
          <p:cNvSpPr txBox="1"/>
          <p:nvPr/>
        </p:nvSpPr>
        <p:spPr>
          <a:xfrm>
            <a:off x="768025" y="1047325"/>
            <a:ext cx="7797000" cy="37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latin typeface="Viaoda Libre"/>
                <a:ea typeface="Viaoda Libre"/>
                <a:cs typeface="Viaoda Libre"/>
                <a:sym typeface="Viaoda Libre"/>
                <a:hlinkClick r:id="rId3"/>
              </a:rPr>
              <a:t>November 2025</a:t>
            </a:r>
            <a:r>
              <a:rPr lang="en" sz="1800">
                <a:solidFill>
                  <a:schemeClr val="dk1"/>
                </a:solidFill>
                <a:latin typeface="Viaoda Libre"/>
                <a:ea typeface="Viaoda Libre"/>
                <a:cs typeface="Viaoda Libre"/>
                <a:sym typeface="Viaoda Libre"/>
              </a:rPr>
              <a:t> - no report</a:t>
            </a:r>
            <a:endParaRPr sz="1800">
              <a:solidFill>
                <a:schemeClr val="dk1"/>
              </a:solidFill>
              <a:latin typeface="Viaoda Libre"/>
              <a:ea typeface="Viaoda Libre"/>
              <a:cs typeface="Viaoda Libre"/>
              <a:sym typeface="Viaoda Libr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latin typeface="Viaoda Libre"/>
                <a:ea typeface="Viaoda Libre"/>
                <a:cs typeface="Viaoda Libre"/>
                <a:sym typeface="Viaoda Libre"/>
                <a:hlinkClick r:id="rId4"/>
              </a:rPr>
              <a:t>December 2025</a:t>
            </a:r>
            <a:r>
              <a:rPr lang="en" sz="1800">
                <a:solidFill>
                  <a:schemeClr val="dk1"/>
                </a:solidFill>
                <a:latin typeface="Viaoda Libre"/>
                <a:ea typeface="Viaoda Libre"/>
                <a:cs typeface="Viaoda Libre"/>
                <a:sym typeface="Viaoda Libre"/>
              </a:rPr>
              <a:t> - no report</a:t>
            </a:r>
            <a:endParaRPr sz="1800">
              <a:solidFill>
                <a:schemeClr val="dk1"/>
              </a:solidFill>
              <a:latin typeface="Viaoda Libre"/>
              <a:ea typeface="Viaoda Libre"/>
              <a:cs typeface="Viaoda Libre"/>
              <a:sym typeface="Viaoda Libr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latin typeface="Viaoda Libre"/>
                <a:ea typeface="Viaoda Libre"/>
                <a:cs typeface="Viaoda Libre"/>
                <a:sym typeface="Viaoda Libre"/>
                <a:hlinkClick r:id="rId5"/>
              </a:rPr>
              <a:t>January 2026</a:t>
            </a:r>
            <a:r>
              <a:rPr lang="en" sz="1800">
                <a:solidFill>
                  <a:schemeClr val="dk1"/>
                </a:solidFill>
                <a:latin typeface="Viaoda Libre"/>
                <a:ea typeface="Viaoda Libre"/>
                <a:cs typeface="Viaoda Libre"/>
                <a:sym typeface="Viaoda Libre"/>
              </a:rPr>
              <a:t> - no report</a:t>
            </a:r>
            <a:endParaRPr sz="1800">
              <a:solidFill>
                <a:schemeClr val="dk1"/>
              </a:solidFill>
              <a:latin typeface="Viaoda Libre"/>
              <a:ea typeface="Viaoda Libre"/>
              <a:cs typeface="Viaoda Libre"/>
              <a:sym typeface="Viaoda Libr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Viaoda Libre"/>
              <a:ea typeface="Viaoda Libre"/>
              <a:cs typeface="Viaoda Libre"/>
              <a:sym typeface="Viaoda Libr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Viaoda Libre"/>
                <a:ea typeface="Viaoda Libre"/>
                <a:cs typeface="Viaoda Libre"/>
                <a:sym typeface="Viaoda Libre"/>
              </a:rPr>
              <a:t>Agenda Highlights</a:t>
            </a:r>
            <a:endParaRPr sz="1800">
              <a:solidFill>
                <a:schemeClr val="dk1"/>
              </a:solidFill>
              <a:latin typeface="Viaoda Libre"/>
              <a:ea typeface="Viaoda Libre"/>
              <a:cs typeface="Viaoda Libre"/>
              <a:sym typeface="Viaoda Libr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iaoda Libre"/>
              <a:buChar char="●"/>
            </a:pPr>
            <a:r>
              <a:rPr lang="en" sz="1800" u="sng">
                <a:solidFill>
                  <a:schemeClr val="hlink"/>
                </a:solidFill>
                <a:latin typeface="Viaoda Libre"/>
                <a:ea typeface="Viaoda Libre"/>
                <a:cs typeface="Viaoda Libre"/>
                <a:sym typeface="Viaoda Libre"/>
                <a:hlinkClick r:id="rId6"/>
              </a:rPr>
              <a:t>School Accountability Report Card </a:t>
            </a:r>
            <a:r>
              <a:rPr lang="en" sz="1800">
                <a:solidFill>
                  <a:schemeClr val="dk1"/>
                </a:solidFill>
                <a:latin typeface="Viaoda Libre"/>
                <a:ea typeface="Viaoda Libre"/>
                <a:cs typeface="Viaoda Libre"/>
                <a:sym typeface="Viaoda Libre"/>
              </a:rPr>
              <a:t>(Jan. 2026)</a:t>
            </a:r>
            <a:endParaRPr sz="1800">
              <a:solidFill>
                <a:schemeClr val="dk1"/>
              </a:solidFill>
              <a:latin typeface="Viaoda Libre"/>
              <a:ea typeface="Viaoda Libre"/>
              <a:cs typeface="Viaoda Libre"/>
              <a:sym typeface="Viaoda Libr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iaoda Libre"/>
              <a:buChar char="●"/>
            </a:pPr>
            <a:r>
              <a:rPr lang="en" sz="1800" u="sng">
                <a:solidFill>
                  <a:schemeClr val="hlink"/>
                </a:solidFill>
                <a:latin typeface="Viaoda Libre"/>
                <a:ea typeface="Viaoda Libre"/>
                <a:cs typeface="Viaoda Libre"/>
                <a:sym typeface="Viaoda Libre"/>
                <a:hlinkClick r:id="rId7"/>
              </a:rPr>
              <a:t>LCAP Mid-Year Review</a:t>
            </a:r>
            <a:r>
              <a:rPr lang="en" sz="1800">
                <a:solidFill>
                  <a:schemeClr val="dk1"/>
                </a:solidFill>
                <a:latin typeface="Viaoda Libre"/>
                <a:ea typeface="Viaoda Libre"/>
                <a:cs typeface="Viaoda Libre"/>
                <a:sym typeface="Viaoda Libre"/>
              </a:rPr>
              <a:t> (Jan. 2026)</a:t>
            </a:r>
            <a:endParaRPr sz="1800">
              <a:solidFill>
                <a:schemeClr val="dk1"/>
              </a:solidFill>
              <a:latin typeface="Viaoda Libre"/>
              <a:ea typeface="Viaoda Libre"/>
              <a:cs typeface="Viaoda Libre"/>
              <a:sym typeface="Viaoda Libr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iaoda Libre"/>
              <a:buChar char="●"/>
            </a:pPr>
            <a:r>
              <a:rPr lang="en" sz="1800" u="sng">
                <a:solidFill>
                  <a:schemeClr val="hlink"/>
                </a:solidFill>
                <a:latin typeface="Viaoda Libre"/>
                <a:ea typeface="Viaoda Libre"/>
                <a:cs typeface="Viaoda Libre"/>
                <a:sym typeface="Viaoda Libre"/>
                <a:hlinkClick r:id="rId8"/>
              </a:rPr>
              <a:t>Longevity Pay Proposal</a:t>
            </a:r>
            <a:r>
              <a:rPr lang="en" sz="1800">
                <a:solidFill>
                  <a:schemeClr val="dk1"/>
                </a:solidFill>
                <a:latin typeface="Viaoda Libre"/>
                <a:ea typeface="Viaoda Libre"/>
                <a:cs typeface="Viaoda Libre"/>
                <a:sym typeface="Viaoda Libre"/>
              </a:rPr>
              <a:t> (Jan. 2026)</a:t>
            </a:r>
            <a:endParaRPr sz="1800">
              <a:solidFill>
                <a:schemeClr val="dk1"/>
              </a:solidFill>
              <a:latin typeface="Viaoda Libre"/>
              <a:ea typeface="Viaoda Libre"/>
              <a:cs typeface="Viaoda Libre"/>
              <a:sym typeface="Viaoda Libr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iaoda Libre"/>
              <a:buChar char="●"/>
            </a:pPr>
            <a:r>
              <a:rPr lang="en" sz="1800" u="sng">
                <a:solidFill>
                  <a:schemeClr val="hlink"/>
                </a:solidFill>
                <a:latin typeface="Viaoda Libre"/>
                <a:ea typeface="Viaoda Libre"/>
                <a:cs typeface="Viaoda Libre"/>
                <a:sym typeface="Viaoda Libre"/>
                <a:hlinkClick r:id="rId9"/>
              </a:rPr>
              <a:t>1st Interim Report</a:t>
            </a:r>
            <a:r>
              <a:rPr lang="en" sz="1800">
                <a:solidFill>
                  <a:schemeClr val="dk1"/>
                </a:solidFill>
                <a:latin typeface="Viaoda Libre"/>
                <a:ea typeface="Viaoda Libre"/>
                <a:cs typeface="Viaoda Libre"/>
                <a:sym typeface="Viaoda Libre"/>
              </a:rPr>
              <a:t> (Dec. 2025)</a:t>
            </a:r>
            <a:endParaRPr sz="1800">
              <a:solidFill>
                <a:schemeClr val="dk1"/>
              </a:solidFill>
              <a:latin typeface="Viaoda Libre"/>
              <a:ea typeface="Viaoda Libre"/>
              <a:cs typeface="Viaoda Libre"/>
              <a:sym typeface="Viaoda Libr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iaoda Libre"/>
              <a:buChar char="●"/>
            </a:pPr>
            <a:r>
              <a:rPr lang="en" sz="1800" u="sng">
                <a:solidFill>
                  <a:schemeClr val="hlink"/>
                </a:solidFill>
                <a:latin typeface="Viaoda Libre"/>
                <a:ea typeface="Viaoda Libre"/>
                <a:cs typeface="Viaoda Libre"/>
                <a:sym typeface="Viaoda Libre"/>
                <a:hlinkClick r:id="rId10"/>
              </a:rPr>
              <a:t>Board Selection for the Superintendent Subcommittee</a:t>
            </a:r>
            <a:r>
              <a:rPr lang="en" sz="1800">
                <a:solidFill>
                  <a:schemeClr val="dk1"/>
                </a:solidFill>
                <a:latin typeface="Viaoda Libre"/>
                <a:ea typeface="Viaoda Libre"/>
                <a:cs typeface="Viaoda Libre"/>
                <a:sym typeface="Viaoda Libre"/>
              </a:rPr>
              <a:t> (Nov. 2025)</a:t>
            </a:r>
            <a:endParaRPr sz="1800">
              <a:solidFill>
                <a:schemeClr val="dk1"/>
              </a:solidFill>
              <a:latin typeface="Viaoda Libre"/>
              <a:ea typeface="Viaoda Libre"/>
              <a:cs typeface="Viaoda Libre"/>
              <a:sym typeface="Viaoda Libr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iaoda Libre"/>
              <a:buChar char="●"/>
            </a:pPr>
            <a:r>
              <a:rPr lang="en" sz="1800">
                <a:solidFill>
                  <a:schemeClr val="dk1"/>
                </a:solidFill>
                <a:latin typeface="Viaoda Libre"/>
                <a:ea typeface="Viaoda Libre"/>
                <a:cs typeface="Viaoda Libre"/>
                <a:sym typeface="Viaoda Libre"/>
              </a:rPr>
              <a:t>Lots of Policy Readings and Adoptions!</a:t>
            </a:r>
            <a:endParaRPr sz="1800">
              <a:solidFill>
                <a:schemeClr val="dk1"/>
              </a:solidFill>
              <a:latin typeface="Viaoda Libre"/>
              <a:ea typeface="Viaoda Libre"/>
              <a:cs typeface="Viaoda Libre"/>
              <a:sym typeface="Viaoda Libre"/>
            </a:endParaRPr>
          </a:p>
        </p:txBody>
      </p:sp>
      <p:pic>
        <p:nvPicPr>
          <p:cNvPr id="204" name="Google Shape;204;p32" title="Screenshot 2026-01-25 at 1.24.09 PM.png"/>
          <p:cNvPicPr preferRelativeResize="0"/>
          <p:nvPr/>
        </p:nvPicPr>
        <p:blipFill>
          <a:blip r:embed="rId11">
            <a:alphaModFix amt="41000"/>
          </a:blip>
          <a:stretch>
            <a:fillRect/>
          </a:stretch>
        </p:blipFill>
        <p:spPr>
          <a:xfrm>
            <a:off x="6229812" y="542637"/>
            <a:ext cx="1709475" cy="2227925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05" name="Google Shape;205;p32"/>
          <p:cNvSpPr txBox="1"/>
          <p:nvPr/>
        </p:nvSpPr>
        <p:spPr>
          <a:xfrm>
            <a:off x="6229838" y="640638"/>
            <a:ext cx="17094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Viaoda Libre"/>
                <a:ea typeface="Viaoda Libre"/>
                <a:cs typeface="Viaoda Libre"/>
                <a:sym typeface="Viaoda Libre"/>
              </a:rPr>
              <a:t>The next meeting of the JCS BOD will be held on  Friday, February 13th at the JCS Central Office and via Zoom (access at </a:t>
            </a:r>
            <a:r>
              <a:rPr lang="en" sz="1500" u="sng">
                <a:solidFill>
                  <a:schemeClr val="hlink"/>
                </a:solidFill>
                <a:latin typeface="Viaoda Libre"/>
                <a:ea typeface="Viaoda Libre"/>
                <a:cs typeface="Viaoda Libre"/>
                <a:sym typeface="Viaoda Libre"/>
                <a:hlinkClick r:id="rId12"/>
              </a:rPr>
              <a:t>jcs-inc.org</a:t>
            </a:r>
            <a:r>
              <a:rPr lang="en" sz="1500">
                <a:solidFill>
                  <a:schemeClr val="dk1"/>
                </a:solidFill>
                <a:latin typeface="Viaoda Libre"/>
                <a:ea typeface="Viaoda Libre"/>
                <a:cs typeface="Viaoda Libre"/>
                <a:sym typeface="Viaoda Libre"/>
              </a:rPr>
              <a:t>). 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atercolor by Slidesgo">
  <a:themeElements>
    <a:clrScheme name="Simple Light">
      <a:dk1>
        <a:srgbClr val="222222"/>
      </a:dk1>
      <a:lt1>
        <a:srgbClr val="FFFFFF"/>
      </a:lt1>
      <a:dk2>
        <a:srgbClr val="B4AE10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C2C2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