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Unbounded Medium"/>
      <p:regular r:id="rId29"/>
      <p:bold r:id="rId30"/>
    </p:embeddedFont>
    <p:embeddedFont>
      <p:font typeface="DM Sans Light"/>
      <p:regular r:id="rId31"/>
      <p:bold r:id="rId32"/>
      <p:italic r:id="rId33"/>
      <p:boldItalic r:id="rId34"/>
    </p:embeddedFont>
    <p:embeddedFont>
      <p:font typeface="Gwendolyn"/>
      <p:regular r:id="rId35"/>
      <p:bold r:id="rId36"/>
    </p:embeddedFont>
    <p:embeddedFont>
      <p:font typeface="DM Sans"/>
      <p:regular r:id="rId37"/>
      <p:bold r:id="rId38"/>
      <p:italic r:id="rId39"/>
      <p:boldItalic r:id="rId40"/>
    </p:embeddedFont>
    <p:embeddedFont>
      <p:font typeface="Viaoda Libre"/>
      <p:regular r:id="rId41"/>
    </p:embeddedFont>
    <p:embeddedFont>
      <p:font typeface="Unbounded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boldItalic.fntdata"/><Relationship Id="rId20" Type="http://schemas.openxmlformats.org/officeDocument/2006/relationships/slide" Target="slides/slide16.xml"/><Relationship Id="rId42" Type="http://schemas.openxmlformats.org/officeDocument/2006/relationships/font" Target="fonts/Unbounded-regular.fntdata"/><Relationship Id="rId41" Type="http://schemas.openxmlformats.org/officeDocument/2006/relationships/font" Target="fonts/ViaodaLibre-regular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Unbounded-bold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Unbounded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MSansLight-regular.fntdata"/><Relationship Id="rId30" Type="http://schemas.openxmlformats.org/officeDocument/2006/relationships/font" Target="fonts/UnboundedMedium-bold.fntdata"/><Relationship Id="rId11" Type="http://schemas.openxmlformats.org/officeDocument/2006/relationships/slide" Target="slides/slide7.xml"/><Relationship Id="rId33" Type="http://schemas.openxmlformats.org/officeDocument/2006/relationships/font" Target="fonts/DMSansLight-italic.fntdata"/><Relationship Id="rId10" Type="http://schemas.openxmlformats.org/officeDocument/2006/relationships/slide" Target="slides/slide6.xml"/><Relationship Id="rId32" Type="http://schemas.openxmlformats.org/officeDocument/2006/relationships/font" Target="fonts/DMSansLight-bold.fntdata"/><Relationship Id="rId13" Type="http://schemas.openxmlformats.org/officeDocument/2006/relationships/slide" Target="slides/slide9.xml"/><Relationship Id="rId35" Type="http://schemas.openxmlformats.org/officeDocument/2006/relationships/font" Target="fonts/Gwendolyn-regular.fntdata"/><Relationship Id="rId12" Type="http://schemas.openxmlformats.org/officeDocument/2006/relationships/slide" Target="slides/slide8.xml"/><Relationship Id="rId34" Type="http://schemas.openxmlformats.org/officeDocument/2006/relationships/font" Target="fonts/DMSansLight-boldItalic.fntdata"/><Relationship Id="rId15" Type="http://schemas.openxmlformats.org/officeDocument/2006/relationships/slide" Target="slides/slide11.xml"/><Relationship Id="rId37" Type="http://schemas.openxmlformats.org/officeDocument/2006/relationships/font" Target="fonts/DMSans-regular.fntdata"/><Relationship Id="rId14" Type="http://schemas.openxmlformats.org/officeDocument/2006/relationships/slide" Target="slides/slide10.xml"/><Relationship Id="rId36" Type="http://schemas.openxmlformats.org/officeDocument/2006/relationships/font" Target="fonts/Gwendolyn-bold.fntdata"/><Relationship Id="rId17" Type="http://schemas.openxmlformats.org/officeDocument/2006/relationships/slide" Target="slides/slide13.xml"/><Relationship Id="rId39" Type="http://schemas.openxmlformats.org/officeDocument/2006/relationships/font" Target="fonts/DMSans-italic.fntdata"/><Relationship Id="rId16" Type="http://schemas.openxmlformats.org/officeDocument/2006/relationships/slide" Target="slides/slide12.xml"/><Relationship Id="rId38" Type="http://schemas.openxmlformats.org/officeDocument/2006/relationships/font" Target="fonts/DMSans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661d088f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661d088f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bba6a2b9c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bba6a2b9c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bba6a2b9c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bba6a2b9c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bba6a2b9c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bba6a2b9c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bba6a2b9c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bba6a2b9c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bba6a2b9c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bba6a2b9c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bba6a2b9c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bba6a2b9c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bba6a2b9c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bba6a2b9c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bba6a2b9c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bba6a2b9c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bba6a2b9c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bba6a2b9c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bba6a2b9c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bba6a2b9c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21486c3c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21486c3c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421486c3c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421486c3c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21486c3c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421486c3c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fcbe32f5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4fcbe32f5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2025 - 7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c3213ee1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3c3213ee1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2025-745 students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ba6a2b9c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bba6a2b9c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2025 - academy- 278, home study-467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bba6a2b9c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bba6a2b9c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bba6a2b9c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bba6a2b9c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bba6a2b9c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bba6a2b9c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image" Target="../media/image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18125" y="3662700"/>
            <a:ext cx="6366600" cy="1152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 rot="-162">
            <a:off x="418125" y="282574"/>
            <a:ext cx="6366600" cy="3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0" sz="6700">
                <a:latin typeface="Unbounded"/>
                <a:ea typeface="Unbounded"/>
                <a:cs typeface="Unbounded"/>
                <a:sym typeface="Unbound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12" name="Google Shape;12;p2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13583" r="13583" t="0"/>
          <a:stretch/>
        </p:blipFill>
        <p:spPr>
          <a:xfrm>
            <a:off x="7003923" y="0"/>
            <a:ext cx="21400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1284000" y="1952850"/>
            <a:ext cx="44547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subTitle"/>
          </p:nvPr>
        </p:nvSpPr>
        <p:spPr>
          <a:xfrm>
            <a:off x="1284000" y="2816250"/>
            <a:ext cx="4454700" cy="374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59" name="Google Shape;59;p11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29148" r="48474" t="0"/>
          <a:stretch/>
        </p:blipFill>
        <p:spPr>
          <a:xfrm flipH="1" rot="10800000"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2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>
            <p:ph idx="1" type="subTitle"/>
          </p:nvPr>
        </p:nvSpPr>
        <p:spPr>
          <a:xfrm flipH="1">
            <a:off x="2682400" y="1525375"/>
            <a:ext cx="3857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hasCustomPrompt="1" type="title"/>
          </p:nvPr>
        </p:nvSpPr>
        <p:spPr>
          <a:xfrm flipH="1">
            <a:off x="979125" y="1316075"/>
            <a:ext cx="661200" cy="40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Gwendolyn"/>
                <a:ea typeface="Gwendolyn"/>
                <a:cs typeface="Gwendolyn"/>
                <a:sym typeface="Gwendoly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idx="2" type="subTitle"/>
          </p:nvPr>
        </p:nvSpPr>
        <p:spPr>
          <a:xfrm flipH="1">
            <a:off x="2682400" y="1169625"/>
            <a:ext cx="38574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3" type="subTitle"/>
          </p:nvPr>
        </p:nvSpPr>
        <p:spPr>
          <a:xfrm flipH="1">
            <a:off x="2682400" y="2427375"/>
            <a:ext cx="3857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hasCustomPrompt="1" idx="4" type="title"/>
          </p:nvPr>
        </p:nvSpPr>
        <p:spPr>
          <a:xfrm flipH="1">
            <a:off x="979125" y="2218075"/>
            <a:ext cx="661200" cy="40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Gwendolyn"/>
                <a:ea typeface="Gwendolyn"/>
                <a:cs typeface="Gwendolyn"/>
                <a:sym typeface="Gwendoly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idx="5" type="subTitle"/>
          </p:nvPr>
        </p:nvSpPr>
        <p:spPr>
          <a:xfrm flipH="1">
            <a:off x="2682400" y="2071625"/>
            <a:ext cx="38574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6" type="subTitle"/>
          </p:nvPr>
        </p:nvSpPr>
        <p:spPr>
          <a:xfrm flipH="1">
            <a:off x="2682400" y="3329375"/>
            <a:ext cx="3857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hasCustomPrompt="1" idx="7" type="title"/>
          </p:nvPr>
        </p:nvSpPr>
        <p:spPr>
          <a:xfrm flipH="1">
            <a:off x="979125" y="3120075"/>
            <a:ext cx="661200" cy="40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Gwendolyn"/>
                <a:ea typeface="Gwendolyn"/>
                <a:cs typeface="Gwendolyn"/>
                <a:sym typeface="Gwendoly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idx="8" type="subTitle"/>
          </p:nvPr>
        </p:nvSpPr>
        <p:spPr>
          <a:xfrm flipH="1">
            <a:off x="2682400" y="2973625"/>
            <a:ext cx="38574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9" type="subTitle"/>
          </p:nvPr>
        </p:nvSpPr>
        <p:spPr>
          <a:xfrm flipH="1">
            <a:off x="2682400" y="4231375"/>
            <a:ext cx="3857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13" type="title"/>
          </p:nvPr>
        </p:nvSpPr>
        <p:spPr>
          <a:xfrm flipH="1">
            <a:off x="979125" y="4022075"/>
            <a:ext cx="661200" cy="40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Gwendolyn"/>
                <a:ea typeface="Gwendolyn"/>
                <a:cs typeface="Gwendolyn"/>
                <a:sym typeface="Gwendoly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idx="14" type="subTitle"/>
          </p:nvPr>
        </p:nvSpPr>
        <p:spPr>
          <a:xfrm flipH="1">
            <a:off x="2682400" y="3875625"/>
            <a:ext cx="38574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5" type="title"/>
          </p:nvPr>
        </p:nvSpPr>
        <p:spPr>
          <a:xfrm flipH="1">
            <a:off x="418000" y="64025"/>
            <a:ext cx="56352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76" name="Google Shape;76;p13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73240" r="4382" t="0"/>
          <a:stretch/>
        </p:blipFill>
        <p:spPr>
          <a:xfrm>
            <a:off x="848645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ONE_COLUMN_TEXT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1197000" y="1575000"/>
            <a:ext cx="6750000" cy="30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0" name="Google Shape;80;p14"/>
          <p:cNvCxnSpPr/>
          <p:nvPr/>
        </p:nvCxnSpPr>
        <p:spPr>
          <a:xfrm>
            <a:off x="-29150" y="4365375"/>
            <a:ext cx="9183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4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82" name="Google Shape;82;p14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49897" r="27725" t="0"/>
          <a:stretch/>
        </p:blipFill>
        <p:spPr>
          <a:xfrm flipH="1" rot="10800000"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ONE_COLUMN_TEXT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991904" y="1959175"/>
            <a:ext cx="4853700" cy="28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 sz="1400"/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type="title"/>
          </p:nvPr>
        </p:nvSpPr>
        <p:spPr>
          <a:xfrm flipH="1">
            <a:off x="991646" y="404475"/>
            <a:ext cx="4853700" cy="1293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87" name="Google Shape;87;p15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36929" r="40693" t="0"/>
          <a:stretch/>
        </p:blipFill>
        <p:spPr>
          <a:xfrm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>
            <p:ph idx="2" type="pic"/>
          </p:nvPr>
        </p:nvSpPr>
        <p:spPr>
          <a:xfrm>
            <a:off x="6236925" y="300"/>
            <a:ext cx="2907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92" name="Google Shape;92;p16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42116" r="35506" t="0"/>
          <a:stretch/>
        </p:blipFill>
        <p:spPr>
          <a:xfrm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type="title"/>
          </p:nvPr>
        </p:nvSpPr>
        <p:spPr>
          <a:xfrm flipH="1">
            <a:off x="418125" y="64025"/>
            <a:ext cx="82428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96" name="Google Shape;96;p17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49897" r="27725" t="0"/>
          <a:stretch/>
        </p:blipFill>
        <p:spPr>
          <a:xfrm>
            <a:off x="848645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idx="1" type="subTitle"/>
          </p:nvPr>
        </p:nvSpPr>
        <p:spPr>
          <a:xfrm>
            <a:off x="1626100" y="1580875"/>
            <a:ext cx="4992000" cy="5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2" type="subTitle"/>
          </p:nvPr>
        </p:nvSpPr>
        <p:spPr>
          <a:xfrm>
            <a:off x="1626100" y="2714150"/>
            <a:ext cx="4992000" cy="5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3" type="subTitle"/>
          </p:nvPr>
        </p:nvSpPr>
        <p:spPr>
          <a:xfrm>
            <a:off x="1626100" y="3849275"/>
            <a:ext cx="4992000" cy="5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4" type="subTitle"/>
          </p:nvPr>
        </p:nvSpPr>
        <p:spPr>
          <a:xfrm>
            <a:off x="1626100" y="1259900"/>
            <a:ext cx="49920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3" name="Google Shape;103;p18"/>
          <p:cNvSpPr txBox="1"/>
          <p:nvPr>
            <p:ph idx="5" type="subTitle"/>
          </p:nvPr>
        </p:nvSpPr>
        <p:spPr>
          <a:xfrm>
            <a:off x="1626100" y="3528300"/>
            <a:ext cx="49920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6" type="subTitle"/>
          </p:nvPr>
        </p:nvSpPr>
        <p:spPr>
          <a:xfrm>
            <a:off x="1626100" y="2394100"/>
            <a:ext cx="49920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type="title"/>
          </p:nvPr>
        </p:nvSpPr>
        <p:spPr>
          <a:xfrm flipH="1">
            <a:off x="1000875" y="64025"/>
            <a:ext cx="77250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106" name="Google Shape;106;p18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18773" r="58848" t="0"/>
          <a:stretch/>
        </p:blipFill>
        <p:spPr>
          <a:xfrm flipH="1" rot="10800000"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>
            <p:ph idx="1" type="subTitle"/>
          </p:nvPr>
        </p:nvSpPr>
        <p:spPr>
          <a:xfrm>
            <a:off x="559300" y="1838475"/>
            <a:ext cx="2381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2" type="subTitle"/>
          </p:nvPr>
        </p:nvSpPr>
        <p:spPr>
          <a:xfrm>
            <a:off x="3079246" y="1838475"/>
            <a:ext cx="2381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3" type="subTitle"/>
          </p:nvPr>
        </p:nvSpPr>
        <p:spPr>
          <a:xfrm>
            <a:off x="559300" y="3600125"/>
            <a:ext cx="2381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4" type="subTitle"/>
          </p:nvPr>
        </p:nvSpPr>
        <p:spPr>
          <a:xfrm>
            <a:off x="5599196" y="3600113"/>
            <a:ext cx="2381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5" type="subTitle"/>
          </p:nvPr>
        </p:nvSpPr>
        <p:spPr>
          <a:xfrm>
            <a:off x="5599197" y="1838463"/>
            <a:ext cx="2381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6" type="subTitle"/>
          </p:nvPr>
        </p:nvSpPr>
        <p:spPr>
          <a:xfrm>
            <a:off x="3079247" y="3600125"/>
            <a:ext cx="2381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7" type="subTitle"/>
          </p:nvPr>
        </p:nvSpPr>
        <p:spPr>
          <a:xfrm>
            <a:off x="559304" y="1557450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8" type="subTitle"/>
          </p:nvPr>
        </p:nvSpPr>
        <p:spPr>
          <a:xfrm>
            <a:off x="3079247" y="1557450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9" type="subTitle"/>
          </p:nvPr>
        </p:nvSpPr>
        <p:spPr>
          <a:xfrm>
            <a:off x="5599196" y="1557438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13" type="subTitle"/>
          </p:nvPr>
        </p:nvSpPr>
        <p:spPr>
          <a:xfrm>
            <a:off x="559304" y="3319150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14" type="subTitle"/>
          </p:nvPr>
        </p:nvSpPr>
        <p:spPr>
          <a:xfrm>
            <a:off x="5599203" y="3319138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15" type="subTitle"/>
          </p:nvPr>
        </p:nvSpPr>
        <p:spPr>
          <a:xfrm>
            <a:off x="3079251" y="3319150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type="title"/>
          </p:nvPr>
        </p:nvSpPr>
        <p:spPr>
          <a:xfrm flipH="1">
            <a:off x="418125" y="64025"/>
            <a:ext cx="82428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122" name="Google Shape;122;p19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10992" r="66629" t="0"/>
          <a:stretch/>
        </p:blipFill>
        <p:spPr>
          <a:xfrm>
            <a:off x="848645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>
            <p:ph hasCustomPrompt="1" type="title"/>
          </p:nvPr>
        </p:nvSpPr>
        <p:spPr>
          <a:xfrm>
            <a:off x="2836325" y="913650"/>
            <a:ext cx="3878400" cy="103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6" name="Google Shape;126;p20"/>
          <p:cNvSpPr txBox="1"/>
          <p:nvPr>
            <p:ph idx="1" type="subTitle"/>
          </p:nvPr>
        </p:nvSpPr>
        <p:spPr>
          <a:xfrm>
            <a:off x="2836325" y="1804703"/>
            <a:ext cx="3878400" cy="30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hasCustomPrompt="1" idx="2" type="title"/>
          </p:nvPr>
        </p:nvSpPr>
        <p:spPr>
          <a:xfrm flipH="1">
            <a:off x="4510525" y="3029626"/>
            <a:ext cx="3878400" cy="103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300"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8" name="Google Shape;128;p20"/>
          <p:cNvSpPr txBox="1"/>
          <p:nvPr>
            <p:ph idx="3" type="subTitle"/>
          </p:nvPr>
        </p:nvSpPr>
        <p:spPr>
          <a:xfrm flipH="1">
            <a:off x="4510525" y="3920550"/>
            <a:ext cx="3878400" cy="30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9" name="Google Shape;129;p20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619" r="26548" t="0"/>
          <a:stretch/>
        </p:blipFill>
        <p:spPr>
          <a:xfrm flipH="1" rot="10800000">
            <a:off x="-2" y="0"/>
            <a:ext cx="21400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 flipH="1">
            <a:off x="418050" y="2139875"/>
            <a:ext cx="6184200" cy="241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0" sz="41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418000" y="249963"/>
            <a:ext cx="1096800" cy="925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7300">
                <a:solidFill>
                  <a:schemeClr val="dk2"/>
                </a:solidFill>
                <a:latin typeface="Gwendolyn"/>
                <a:ea typeface="Gwendolyn"/>
                <a:cs typeface="Gwendolyn"/>
                <a:sym typeface="Gwendoly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 flipH="1">
            <a:off x="418125" y="4475050"/>
            <a:ext cx="6184200" cy="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3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3212" r="23955" t="0"/>
          <a:stretch/>
        </p:blipFill>
        <p:spPr>
          <a:xfrm>
            <a:off x="7003923" y="0"/>
            <a:ext cx="21400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>
            <p:ph type="title"/>
          </p:nvPr>
        </p:nvSpPr>
        <p:spPr>
          <a:xfrm flipH="1">
            <a:off x="418275" y="292075"/>
            <a:ext cx="5831700" cy="13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7700"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" type="subTitle"/>
          </p:nvPr>
        </p:nvSpPr>
        <p:spPr>
          <a:xfrm flipH="1">
            <a:off x="418703" y="1497550"/>
            <a:ext cx="4746300" cy="12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/>
        </p:nvSpPr>
        <p:spPr>
          <a:xfrm flipH="1">
            <a:off x="2076725" y="3963538"/>
            <a:ext cx="46422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12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5" name="Google Shape;135;p21" title="watercolor-floral-pattern-with-pink-orange-blue-flowers.jpg"/>
          <p:cNvPicPr preferRelativeResize="0"/>
          <p:nvPr/>
        </p:nvPicPr>
        <p:blipFill rotWithShape="1">
          <a:blip r:embed="rId5">
            <a:alphaModFix/>
          </a:blip>
          <a:srcRect b="0" l="27167" r="0" t="0"/>
          <a:stretch/>
        </p:blipFill>
        <p:spPr>
          <a:xfrm flipH="1" rot="10800000">
            <a:off x="7003923" y="0"/>
            <a:ext cx="21400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8398" r="18769" t="0"/>
          <a:stretch/>
        </p:blipFill>
        <p:spPr>
          <a:xfrm>
            <a:off x="-2" y="0"/>
            <a:ext cx="21400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27167" r="0" t="0"/>
          <a:stretch/>
        </p:blipFill>
        <p:spPr>
          <a:xfrm>
            <a:off x="7003923" y="0"/>
            <a:ext cx="21400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232775" y="1000075"/>
            <a:ext cx="7610700" cy="9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●"/>
              <a:defRPr sz="12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DM Sans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23" name="Google Shape;23;p4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618" r="77004" t="0"/>
          <a:stretch/>
        </p:blipFill>
        <p:spPr>
          <a:xfrm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646725" y="3271325"/>
            <a:ext cx="7158000" cy="4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646725" y="1586350"/>
            <a:ext cx="7158000" cy="4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3" type="subTitle"/>
          </p:nvPr>
        </p:nvSpPr>
        <p:spPr>
          <a:xfrm>
            <a:off x="646725" y="3620825"/>
            <a:ext cx="71580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4" type="subTitle"/>
          </p:nvPr>
        </p:nvSpPr>
        <p:spPr>
          <a:xfrm>
            <a:off x="646725" y="1935850"/>
            <a:ext cx="71580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 flipH="1">
            <a:off x="417975" y="64025"/>
            <a:ext cx="83079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31" name="Google Shape;31;p5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42116" r="35506" t="0"/>
          <a:stretch/>
        </p:blipFill>
        <p:spPr>
          <a:xfrm>
            <a:off x="848645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35" name="Google Shape;35;p6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13586" r="64036" t="0"/>
          <a:stretch/>
        </p:blipFill>
        <p:spPr>
          <a:xfrm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053700" y="1704950"/>
            <a:ext cx="4512900" cy="28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9pPr>
          </a:lstStyle>
          <a:p/>
        </p:txBody>
      </p:sp>
      <p:sp>
        <p:nvSpPr>
          <p:cNvPr id="39" name="Google Shape;39;p7"/>
          <p:cNvSpPr/>
          <p:nvPr>
            <p:ph idx="2" type="pic"/>
          </p:nvPr>
        </p:nvSpPr>
        <p:spPr>
          <a:xfrm>
            <a:off x="0" y="4325"/>
            <a:ext cx="3723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457200" y="292625"/>
            <a:ext cx="8229600" cy="46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41" name="Google Shape;41;p7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57678" r="19944" t="0"/>
          <a:stretch/>
        </p:blipFill>
        <p:spPr>
          <a:xfrm>
            <a:off x="848645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45" name="Google Shape;45;p8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60272" r="17350" t="0"/>
          <a:stretch/>
        </p:blipFill>
        <p:spPr>
          <a:xfrm flipH="1" rot="10800000">
            <a:off x="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 title="water.png"/>
          <p:cNvPicPr preferRelativeResize="0"/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720064" y="1580125"/>
            <a:ext cx="3597000" cy="23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2" type="subTitle"/>
          </p:nvPr>
        </p:nvSpPr>
        <p:spPr>
          <a:xfrm>
            <a:off x="4826936" y="1580125"/>
            <a:ext cx="3597000" cy="23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b="0"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pic>
        <p:nvPicPr>
          <p:cNvPr id="51" name="Google Shape;51;p9" title="watercolor-floral-pattern-with-pink-orange-blue-flowers.jpg"/>
          <p:cNvPicPr preferRelativeResize="0"/>
          <p:nvPr/>
        </p:nvPicPr>
        <p:blipFill rotWithShape="1">
          <a:blip r:embed="rId3">
            <a:alphaModFix/>
          </a:blip>
          <a:srcRect b="0" l="26554" r="51067" t="0"/>
          <a:stretch/>
        </p:blipFill>
        <p:spPr>
          <a:xfrm>
            <a:off x="8486450" y="0"/>
            <a:ext cx="65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2494650" y="1509350"/>
            <a:ext cx="4154700" cy="17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iaoda Libre"/>
              <a:buNone/>
              <a:defRPr sz="29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rive.google.com/file/d/1Rxd71FgJcHoN0H8nNP29KbtpIRncQ_by/view?usp=drive_link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4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-MTm4bz7h0YnnHXrnLEzXI0TvL2AW48V/view?usp=sharin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rive.google.com/file/d/1jHuxGIl35qAOSzQGMLArANpAXluOUj53/view?usp=sharin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file/d/1GWkkr7nOyu4olBr_AtYMBbYO0DLLmlIV/view?usp=sharing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s://drive.google.com/file/d/1GWkkr7nOyu4olBr_AtYMBbYO0DLLmlIV/view?usp=sharing" TargetMode="External"/><Relationship Id="rId6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jtonkin@jcs-inc.org" TargetMode="External"/><Relationship Id="rId4" Type="http://schemas.openxmlformats.org/officeDocument/2006/relationships/hyperlink" Target="mailto:jcauzza@jcs-inc.org" TargetMode="External"/><Relationship Id="rId5" Type="http://schemas.openxmlformats.org/officeDocument/2006/relationships/hyperlink" Target="mailto:hgaddis@jcs-inc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hyperlink" Target="https://go.boarddocs.com/ca/julian/Board.nsf/goto?open&amp;id=DNHHRF49A6F1" TargetMode="External"/><Relationship Id="rId12" Type="http://schemas.openxmlformats.org/officeDocument/2006/relationships/hyperlink" Target="http://jcs-inc.org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o.boarddocs.com/ca/julian/Board.nsf/goto?open&amp;id=DM9SNF736C75" TargetMode="External"/><Relationship Id="rId4" Type="http://schemas.openxmlformats.org/officeDocument/2006/relationships/hyperlink" Target="https://go.boarddocs.com/ca/julian/Board.nsf/goto?open&amp;id=DNHHDK47EF78" TargetMode="External"/><Relationship Id="rId9" Type="http://schemas.openxmlformats.org/officeDocument/2006/relationships/hyperlink" Target="https://go.boarddocs.com/ca/julian/Board.nsf/goto?open&amp;id=DNHHDN47EF7B" TargetMode="External"/><Relationship Id="rId5" Type="http://schemas.openxmlformats.org/officeDocument/2006/relationships/hyperlink" Target="https://go.boarddocs.com/ca/julian/Board.nsf/goto?open&amp;id=DPHMV55CF77D" TargetMode="External"/><Relationship Id="rId6" Type="http://schemas.openxmlformats.org/officeDocument/2006/relationships/hyperlink" Target="https://go.boarddocs.com/ca/julian/Board.nsf/goto?open&amp;id=DQ2HFQ485214" TargetMode="External"/><Relationship Id="rId7" Type="http://schemas.openxmlformats.org/officeDocument/2006/relationships/hyperlink" Target="https://go.boarddocs.com/ca/julian/Board.nsf/goto?open&amp;id=DQ2HS349D578" TargetMode="External"/><Relationship Id="rId8" Type="http://schemas.openxmlformats.org/officeDocument/2006/relationships/hyperlink" Target="https://go.boarddocs.com/ca/julian/Board.nsf/goto?open&amp;id=DQ33KY0751D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ctrTitle"/>
          </p:nvPr>
        </p:nvSpPr>
        <p:spPr>
          <a:xfrm rot="-162">
            <a:off x="418125" y="1684100"/>
            <a:ext cx="6366600" cy="1210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latin typeface="Gwendolyn"/>
                <a:ea typeface="Gwendolyn"/>
                <a:cs typeface="Gwendolyn"/>
                <a:sym typeface="Gwendolyn"/>
              </a:rPr>
              <a:t>School Site Council</a:t>
            </a:r>
            <a:endParaRPr sz="31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147" name="Google Shape;147;p24"/>
          <p:cNvSpPr txBox="1"/>
          <p:nvPr>
            <p:ph idx="1" type="subTitle"/>
          </p:nvPr>
        </p:nvSpPr>
        <p:spPr>
          <a:xfrm>
            <a:off x="532575" y="2959250"/>
            <a:ext cx="3948600" cy="49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Viaoda Libre"/>
                <a:ea typeface="Viaoda Libre"/>
                <a:cs typeface="Viaoda Libre"/>
                <a:sym typeface="Viaoda Libre"/>
              </a:rPr>
              <a:t>February 2026</a:t>
            </a:r>
            <a:endParaRPr sz="3000">
              <a:latin typeface="Viaoda Libre"/>
              <a:ea typeface="Viaoda Libre"/>
              <a:cs typeface="Viaoda Libre"/>
              <a:sym typeface="Viaoda Libre"/>
            </a:endParaRPr>
          </a:p>
        </p:txBody>
      </p:sp>
      <p:pic>
        <p:nvPicPr>
          <p:cNvPr id="148" name="Google Shape;148;p24" title="17683432126982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175" y="2959244"/>
            <a:ext cx="2346875" cy="209930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>
            <p:ph idx="1" type="subTitle"/>
          </p:nvPr>
        </p:nvSpPr>
        <p:spPr>
          <a:xfrm>
            <a:off x="532575" y="1303175"/>
            <a:ext cx="3948600" cy="49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Viaoda Libre"/>
                <a:ea typeface="Viaoda Libre"/>
                <a:cs typeface="Viaoda Libre"/>
                <a:sym typeface="Viaoda Libre"/>
              </a:rPr>
              <a:t>JCS-Pine Hills</a:t>
            </a:r>
            <a:endParaRPr sz="3000"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Gwendolyn"/>
                <a:ea typeface="Gwendolyn"/>
                <a:cs typeface="Gwendolyn"/>
                <a:sym typeface="Gwendolyn"/>
              </a:rPr>
              <a:t>NWEA MAP Fall to Winter Growth (Math)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228" name="Google Shape;228;p33" title="Screenshot 2026-02-02 at 11.15.18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86526"/>
            <a:ext cx="2828150" cy="28045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9" name="Google Shape;229;p33" title="Screenshot 2026-02-02 at 11.15.0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59500"/>
            <a:ext cx="8267325" cy="1350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0" name="Google Shape;230;p33"/>
          <p:cNvSpPr txBox="1"/>
          <p:nvPr/>
        </p:nvSpPr>
        <p:spPr>
          <a:xfrm>
            <a:off x="3087475" y="2186525"/>
            <a:ext cx="54216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Math growth is above average overall: Median growth is at the 57th percentile, with nearly 46% of students above the 61st percentile, indicating solid progress across grades.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Achievement improved from Fall to Winter: Median achievement increased from the 46th percentile (Fall) to the 51st percentile (Winter), showing modest gains in overall proficiency.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Large, stable population: With 314 students, the trends reflect a reliable, schoolwide pattern—steady growth paired with gradual improvement in achievement.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2398945" y="3102008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K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1918712" y="2938092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8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1710437" y="3006856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7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1745937" y="3328408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2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1630151" y="3434918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1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1796316" y="3601821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10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1219810" y="3574317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12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1372210" y="3685459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6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1524610" y="3837859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4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1392839" y="3426400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5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1256428" y="3223925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11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1408828" y="3190664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3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1526846" y="3013000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9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2025 CA School Dashboard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249" name="Google Shape;249;p34"/>
          <p:cNvSpPr txBox="1"/>
          <p:nvPr/>
        </p:nvSpPr>
        <p:spPr>
          <a:xfrm>
            <a:off x="5317075" y="2390075"/>
            <a:ext cx="36132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3"/>
              </a:rPr>
              <a:t>Link to 2025 Dashboard Report for JCS-PH.</a:t>
            </a:r>
            <a:endParaRPr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Viaoda Libre"/>
                <a:ea typeface="Viaoda Libre"/>
                <a:cs typeface="Viaoda Libre"/>
                <a:sym typeface="Viaoda Libre"/>
              </a:rPr>
              <a:t>Based on the 2024 &amp; 2025 CA School Dashboards, JCS-Pine Hills is a “High” Performing charter school. Charter renewals are presumed for High Performing schools, for a term of between 5-7 years. </a:t>
            </a:r>
            <a:endParaRPr sz="13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Viaoda Libre"/>
                <a:ea typeface="Viaoda Libre"/>
                <a:cs typeface="Viaoda Libre"/>
                <a:sym typeface="Viaoda Libre"/>
              </a:rPr>
              <a:t>As a High Performing charter School, JCS-PH is among the top 16% of charter schools in California. </a:t>
            </a:r>
            <a:endParaRPr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pic>
        <p:nvPicPr>
          <p:cNvPr id="250" name="Google Shape;250;p34" title="Screenshot 2026-01-25 at 2.54.1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400" y="1023875"/>
            <a:ext cx="4269926" cy="39514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1" name="Google Shape;251;p34" title="Screenshot 2026-01-25 at 2.54.41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9775" y="1023874"/>
            <a:ext cx="3523830" cy="1226813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2" name="Google Shape;252;p34" title="CLIPLY_372109170_FREE_FIREWORKS_400.gif"/>
          <p:cNvPicPr preferRelativeResize="0"/>
          <p:nvPr/>
        </p:nvPicPr>
        <p:blipFill rotWithShape="1">
          <a:blip r:embed="rId6">
            <a:alphaModFix/>
          </a:blip>
          <a:srcRect b="16107" l="0" r="0" t="0"/>
          <a:stretch/>
        </p:blipFill>
        <p:spPr>
          <a:xfrm>
            <a:off x="5519800" y="2571150"/>
            <a:ext cx="3203775" cy="21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Gwendolyn"/>
                <a:ea typeface="Gwendolyn"/>
                <a:cs typeface="Gwendolyn"/>
                <a:sym typeface="Gwendolyn"/>
              </a:rPr>
              <a:t>Local Control and Accountability Plan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467975" y="1290325"/>
            <a:ext cx="77067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Goal #2 - Student Outcomes</a:t>
            </a:r>
            <a:endParaRPr sz="25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Provide high quality, equitable, and responsive instruction so that ALL students can reach their full academic potential and be well-prepared for postsecondary experiences. </a:t>
            </a:r>
            <a:endParaRPr sz="25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Gwendolyn"/>
                <a:ea typeface="Gwendolyn"/>
                <a:cs typeface="Gwendolyn"/>
                <a:sym typeface="Gwendolyn"/>
                <a:hlinkClick r:id="rId3"/>
              </a:rPr>
              <a:t>Click here to access the School’s 25/26 LCAP.</a:t>
            </a:r>
            <a:endParaRPr sz="2500">
              <a:solidFill>
                <a:schemeClr val="dk1"/>
              </a:solidFill>
              <a:latin typeface="Gwendolyn"/>
              <a:ea typeface="Gwendolyn"/>
              <a:cs typeface="Gwendolyn"/>
              <a:sym typeface="Gwendoly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LCAP Goal #2 - Partner Input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264" name="Google Shape;264;p36"/>
          <p:cNvSpPr txBox="1"/>
          <p:nvPr/>
        </p:nvSpPr>
        <p:spPr>
          <a:xfrm>
            <a:off x="3008475" y="1006950"/>
            <a:ext cx="36447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Instructional Quality</a:t>
            </a:r>
            <a:endParaRPr sz="25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65" name="Google Shape;265;p36"/>
          <p:cNvSpPr txBox="1"/>
          <p:nvPr/>
        </p:nvSpPr>
        <p:spPr>
          <a:xfrm>
            <a:off x="767125" y="1597393"/>
            <a:ext cx="81003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Parents: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Do you feel your child’s teachers use effective strategies to help them learn?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well does the school communicate about your child’s academic progress and learning needs?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Students: 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Do your teachers explain lessons in ways that help you understand?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Are class activities engaging and challenging enough to help you grow academically?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often do you receive helpful feedback on your work?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Staff: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confident are you that your instruction meets the diverse academic and cultural needs of your students?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often do you use data (formative, summative, or behavioral) to adjust instruction?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LCAP Goal #2 - Partner Input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3008475" y="1006950"/>
            <a:ext cx="36447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Equity and Responsiveness</a:t>
            </a:r>
            <a:endParaRPr sz="25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72" name="Google Shape;272;p37"/>
          <p:cNvSpPr txBox="1"/>
          <p:nvPr/>
        </p:nvSpPr>
        <p:spPr>
          <a:xfrm>
            <a:off x="767125" y="1597393"/>
            <a:ext cx="81003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Parents: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Do you believe the school provides equitable learning opportunities for all students?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well does the school respond to your child’s individual academic or social-emotional needs?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Students: 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Do you feel your teachers respect and value your background, culture, and learning style?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When you need extra help, do you get the support you need to succeed?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Staff: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effectively do you differentiate instruction for students with varying learning needs, backgrounds, and abilities?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Do you feel supported in implementing culturally responsive teaching practices?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Are interventions and supports equitably available to students who need them most?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LCAP Goal #2 - Partner Input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1332750" y="1046300"/>
            <a:ext cx="64785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Preparation for </a:t>
            </a: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Postsecondary</a:t>
            </a: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r>
              <a:rPr lang="en" sz="2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Experiences</a:t>
            </a:r>
            <a:endParaRPr sz="25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767125" y="1518675"/>
            <a:ext cx="8376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Parents: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confident are you that your child is being prepared for success after high school?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Does the school provide information and guidance on post-secondary options and pathways?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Students: 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Do your classes help you feel prepared for what you want to do after high school (college, work, training, etc.)?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Are you learning skills that will help you succeed in the future (e.g., problem-solving, collaboration, time management)?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Have teachers or counselors talked with you about your post-secondary goals and how to reach them?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For Staff: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Are students given opportunities to apply learning through real-world, project-based, or interdisciplinary experiences?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❖"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How prepared do you believe your students are for post-secondary education or career pathways?</a:t>
            </a:r>
            <a:br>
              <a:rPr lang="en" sz="1200">
                <a:latin typeface="DM Sans"/>
                <a:ea typeface="DM Sans"/>
                <a:cs typeface="DM Sans"/>
                <a:sym typeface="DM Sans"/>
              </a:rPr>
            </a:b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Gwendolyn"/>
                <a:ea typeface="Gwendolyn"/>
                <a:cs typeface="Gwendolyn"/>
                <a:sym typeface="Gwendolyn"/>
              </a:rPr>
              <a:t>Comprehensive School Safety Plan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285" name="Google Shape;285;p39"/>
          <p:cNvSpPr txBox="1"/>
          <p:nvPr/>
        </p:nvSpPr>
        <p:spPr>
          <a:xfrm>
            <a:off x="333175" y="1006925"/>
            <a:ext cx="79518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❖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Annual Review, Update, and Approval by School Safety Committee by March 1, 2026 for 2026/2027 School Year. 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❖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School resource for preparedness, prevention, mitigation, response and recovery planning and training. 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❖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Requirements of the annual Safety Plan Process under SB 187 and the National Incident Management System.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❖"/>
            </a:pPr>
            <a:r>
              <a:rPr lang="en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3"/>
              </a:rPr>
              <a:t>Link to Public-Facing 25/26 CSSP (Draft)</a:t>
            </a: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 w/ </a:t>
            </a: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Signature</a:t>
            </a: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 Page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❖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Highlights/New Requirements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➢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Transferred from Google Docs to Document Tracking Services (DTS) to support JCS alignment and organization. 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➢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NEW--Volunteers added to required Mandated Reporter Training (AB 1913)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➢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NEW--Emergency Procedure Accommodations for Students with Disabilities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➢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NEW--Procedures for </a:t>
            </a: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Immigration</a:t>
            </a: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 Officials on School Campuses (SB 98)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➢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NEW--Trevor Project </a:t>
            </a: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Hotline </a:t>
            </a: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(LGBTQ+ Crisis Number) added to Student IDs (Grades 7-12)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➢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NEW--Procedures for Student Smartphone Use during Emergencies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➢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NEW--Emergency Operations Plan: Student Demonstration/Walkout 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❖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Are there any safety hazards you see in your workplace/school space? 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iaoda Libre"/>
              <a:buChar char="❖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Do you have any health and safety concerns which need to be addressed by the school?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Gwendolyn"/>
                <a:ea typeface="Gwendolyn"/>
                <a:cs typeface="Gwendolyn"/>
                <a:sym typeface="Gwendolyn"/>
              </a:rPr>
              <a:t>2026/2027 School Calendar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291" name="Google Shape;291;p40" title="Screenshot 2026-01-27 at 7.59.48 AM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9600" y="907975"/>
            <a:ext cx="3346526" cy="4126449"/>
          </a:xfrm>
          <a:prstGeom prst="rect">
            <a:avLst/>
          </a:prstGeom>
          <a:noFill/>
          <a:ln cap="flat" cmpd="sng" w="28575">
            <a:solidFill>
              <a:srgbClr val="B4AE1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2" name="Google Shape;292;p40" title="Screenshot 2026-01-27 at 7.59.35 AM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9075" y="887225"/>
            <a:ext cx="3317074" cy="4147201"/>
          </a:xfrm>
          <a:prstGeom prst="rect">
            <a:avLst/>
          </a:prstGeom>
          <a:noFill/>
          <a:ln cap="flat" cmpd="sng" w="28575">
            <a:solidFill>
              <a:srgbClr val="B4AE1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Charter Renewal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298" name="Google Shape;298;p41"/>
          <p:cNvSpPr txBox="1"/>
          <p:nvPr/>
        </p:nvSpPr>
        <p:spPr>
          <a:xfrm>
            <a:off x="963900" y="1014800"/>
            <a:ext cx="73605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Viaoda Libre"/>
              <a:buChar char="❖"/>
            </a:pPr>
            <a:r>
              <a:rPr lang="en" sz="2600">
                <a:latin typeface="Viaoda Libre"/>
                <a:ea typeface="Viaoda Libre"/>
                <a:cs typeface="Viaoda Libre"/>
                <a:sym typeface="Viaoda Libre"/>
              </a:rPr>
              <a:t>Renewal Petition scheduled for </a:t>
            </a:r>
            <a:r>
              <a:rPr lang="en" sz="2600">
                <a:latin typeface="Viaoda Libre"/>
                <a:ea typeface="Viaoda Libre"/>
                <a:cs typeface="Viaoda Libre"/>
                <a:sym typeface="Viaoda Libre"/>
              </a:rPr>
              <a:t>submission</a:t>
            </a:r>
            <a:r>
              <a:rPr lang="en" sz="2600">
                <a:latin typeface="Viaoda Libre"/>
                <a:ea typeface="Viaoda Libre"/>
                <a:cs typeface="Viaoda Libre"/>
                <a:sym typeface="Viaoda Libre"/>
              </a:rPr>
              <a:t> to RCBOE in February 2026</a:t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Viaoda Libre"/>
              <a:buChar char="❖"/>
            </a:pPr>
            <a:r>
              <a:rPr lang="en" sz="2600">
                <a:latin typeface="Viaoda Libre"/>
                <a:ea typeface="Viaoda Libre"/>
                <a:cs typeface="Viaoda Libre"/>
                <a:sym typeface="Viaoda Libre"/>
              </a:rPr>
              <a:t>Public Hearing in March/April 2026 </a:t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Viaoda Libre"/>
              <a:buChar char="❖"/>
            </a:pPr>
            <a:r>
              <a:rPr lang="en" sz="2600">
                <a:latin typeface="Viaoda Libre"/>
                <a:ea typeface="Viaoda Libre"/>
                <a:cs typeface="Viaoda Libre"/>
                <a:sym typeface="Viaoda Libre"/>
              </a:rPr>
              <a:t>Renewal Vote in April/May 2026</a:t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Viaoda Libre"/>
              <a:buChar char="❖"/>
            </a:pPr>
            <a:r>
              <a:rPr lang="en" sz="2600">
                <a:latin typeface="Viaoda Libre"/>
                <a:ea typeface="Viaoda Libre"/>
                <a:cs typeface="Viaoda Libre"/>
                <a:sym typeface="Viaoda Libre"/>
              </a:rPr>
              <a:t>JCS-Pine Hills is petitioning for Charter Renewal as a High Performing charter school; therefore, JCS-PH is requesting renewal for 7 years, from 2026-2033.</a:t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Roundtable Discussion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304" name="Google Shape;304;p42"/>
          <p:cNvSpPr txBox="1"/>
          <p:nvPr/>
        </p:nvSpPr>
        <p:spPr>
          <a:xfrm>
            <a:off x="1341775" y="1817700"/>
            <a:ext cx="69825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Viaoda Libre"/>
                <a:ea typeface="Viaoda Libre"/>
                <a:cs typeface="Viaoda Libre"/>
                <a:sym typeface="Viaoda Libre"/>
              </a:rPr>
              <a:t>Is there anything else you would like to discuss? </a:t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Viaoda Libre"/>
                <a:ea typeface="Viaoda Libre"/>
                <a:cs typeface="Viaoda Libre"/>
                <a:sym typeface="Viaoda Libre"/>
              </a:rPr>
              <a:t>Are there specific topics you would like to see on the next agenda? </a:t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 title="watercolor-floral-frame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68" l="0" r="0" t="768"/>
          <a:stretch/>
        </p:blipFill>
        <p:spPr>
          <a:xfrm>
            <a:off x="0" y="0"/>
            <a:ext cx="9144003" cy="5143501"/>
          </a:xfrm>
          <a:prstGeom prst="rect">
            <a:avLst/>
          </a:prstGeom>
        </p:spPr>
      </p:pic>
      <p:sp>
        <p:nvSpPr>
          <p:cNvPr id="155" name="Google Shape;155;p25"/>
          <p:cNvSpPr txBox="1"/>
          <p:nvPr>
            <p:ph type="title"/>
          </p:nvPr>
        </p:nvSpPr>
        <p:spPr>
          <a:xfrm>
            <a:off x="1524000" y="1325650"/>
            <a:ext cx="6096000" cy="17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dk1"/>
                </a:solidFill>
                <a:latin typeface="Gwendolyn"/>
                <a:ea typeface="Gwendolyn"/>
                <a:cs typeface="Gwendolyn"/>
                <a:sym typeface="Gwendolyn"/>
              </a:rPr>
              <a:t>“We are stronger when we listen, and smarter when we share.”</a:t>
            </a:r>
            <a:endParaRPr sz="4600">
              <a:solidFill>
                <a:schemeClr val="dk1"/>
              </a:solidFill>
              <a:latin typeface="Gwendolyn"/>
              <a:ea typeface="Gwendolyn"/>
              <a:cs typeface="Gwendolyn"/>
              <a:sym typeface="Gwendoly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wendolyn"/>
              <a:ea typeface="Gwendolyn"/>
              <a:cs typeface="Gwendolyn"/>
              <a:sym typeface="Gwendoly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-Rania Al-Abdullah,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The Queen of Jordan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/>
          <p:nvPr>
            <p:ph type="title"/>
          </p:nvPr>
        </p:nvSpPr>
        <p:spPr>
          <a:xfrm>
            <a:off x="2836325" y="913650"/>
            <a:ext cx="5991600" cy="103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0">
                <a:solidFill>
                  <a:schemeClr val="dk2"/>
                </a:solidFill>
                <a:latin typeface="Gwendolyn"/>
                <a:ea typeface="Gwendolyn"/>
                <a:cs typeface="Gwendolyn"/>
                <a:sym typeface="Gwendolyn"/>
              </a:rPr>
              <a:t>Thank you!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0" name="Google Shape;310;p43"/>
          <p:cNvSpPr txBox="1"/>
          <p:nvPr/>
        </p:nvSpPr>
        <p:spPr>
          <a:xfrm>
            <a:off x="2924000" y="2025290"/>
            <a:ext cx="5951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Questions?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Jillian Tonkin, Principal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3"/>
              </a:rPr>
              <a:t>jtonkin@jcs-inc.org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Jennifer Cauzza, Superintendent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4"/>
              </a:rPr>
              <a:t>jcauzza@jcs-inc.org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Hillary Gaddis, JCS Accountability Coordinator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5"/>
              </a:rPr>
              <a:t>hgaddis@jcs-inc.org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idx="1" type="subTitle"/>
          </p:nvPr>
        </p:nvSpPr>
        <p:spPr>
          <a:xfrm>
            <a:off x="1626100" y="1580875"/>
            <a:ext cx="4992000" cy="5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Welcome/Introductions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Agenda Preview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Comments Regarding Items NOT on the Agenda</a:t>
            </a:r>
            <a:endParaRPr/>
          </a:p>
        </p:txBody>
      </p:sp>
      <p:sp>
        <p:nvSpPr>
          <p:cNvPr id="161" name="Google Shape;161;p26"/>
          <p:cNvSpPr txBox="1"/>
          <p:nvPr>
            <p:ph idx="2" type="subTitle"/>
          </p:nvPr>
        </p:nvSpPr>
        <p:spPr>
          <a:xfrm>
            <a:off x="1626100" y="2714150"/>
            <a:ext cx="4992000" cy="18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Budget/Enrollment Overview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Board Reports &amp; School Update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Student/School Performance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School Improvement Input &amp; Collaboration (LCAP)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Comprehensive Safety Plan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26/27 School Calendar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Charter Renewal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Roundtable Discussion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 txBox="1"/>
          <p:nvPr>
            <p:ph idx="4" type="subTitle"/>
          </p:nvPr>
        </p:nvSpPr>
        <p:spPr>
          <a:xfrm>
            <a:off x="1626100" y="1259900"/>
            <a:ext cx="49920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 Items</a:t>
            </a:r>
            <a:endParaRPr/>
          </a:p>
        </p:txBody>
      </p:sp>
      <p:sp>
        <p:nvSpPr>
          <p:cNvPr id="163" name="Google Shape;163;p26"/>
          <p:cNvSpPr txBox="1"/>
          <p:nvPr>
            <p:ph idx="6" type="subTitle"/>
          </p:nvPr>
        </p:nvSpPr>
        <p:spPr>
          <a:xfrm>
            <a:off x="1626100" y="2394100"/>
            <a:ext cx="49920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Items</a:t>
            </a:r>
            <a:endParaRPr/>
          </a:p>
        </p:txBody>
      </p:sp>
      <p:sp>
        <p:nvSpPr>
          <p:cNvPr id="164" name="Google Shape;164;p26"/>
          <p:cNvSpPr txBox="1"/>
          <p:nvPr>
            <p:ph type="title"/>
          </p:nvPr>
        </p:nvSpPr>
        <p:spPr>
          <a:xfrm flipH="1">
            <a:off x="1000875" y="64025"/>
            <a:ext cx="7725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wendolyn"/>
                <a:ea typeface="Gwendolyn"/>
                <a:cs typeface="Gwendolyn"/>
                <a:sym typeface="Gwendolyn"/>
              </a:rPr>
              <a:t>Agenda</a:t>
            </a:r>
            <a:endParaRPr>
              <a:latin typeface="Unbounded Medium"/>
              <a:ea typeface="Unbounded Medium"/>
              <a:cs typeface="Unbounded Medium"/>
              <a:sym typeface="Unbounded Medium"/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6850" y="185275"/>
            <a:ext cx="2596850" cy="25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YTD Budget to Actuals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pic>
        <p:nvPicPr>
          <p:cNvPr id="171" name="Google Shape;171;p27" title="Pine Hill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575" y="1074000"/>
            <a:ext cx="7531576" cy="39514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Enrollment (as of February 2, 2026)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77" name="Google Shape;177;p28" title="Screenshot 2026-02-02 at 8.29.13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9625"/>
            <a:ext cx="8839204" cy="378514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Enrollment (as of February 2, 2026)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475850" y="1361150"/>
            <a:ext cx="34557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Academy</a:t>
            </a:r>
            <a:endParaRPr i="1" sz="2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4532725" y="1361150"/>
            <a:ext cx="34557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Home Study</a:t>
            </a:r>
            <a:endParaRPr i="1" sz="2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cxnSp>
        <p:nvCxnSpPr>
          <p:cNvPr id="185" name="Google Shape;185;p29"/>
          <p:cNvCxnSpPr/>
          <p:nvPr/>
        </p:nvCxnSpPr>
        <p:spPr>
          <a:xfrm flipH="1">
            <a:off x="4167925" y="1250950"/>
            <a:ext cx="15600" cy="336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6" name="Google Shape;186;p29" title="Screenshot 2026-02-02 at 9.31.3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25" y="2069750"/>
            <a:ext cx="3891277" cy="1991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7" name="Google Shape;187;p29" title="Screenshot 2026-02-02 at 9.32.26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150" y="2058400"/>
            <a:ext cx="4125076" cy="201412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 flipH="1">
            <a:off x="1000724" y="64025"/>
            <a:ext cx="76602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JCS Board Reports</a:t>
            </a:r>
            <a:endParaRPr b="1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768025" y="1047325"/>
            <a:ext cx="7797000" cy="3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3"/>
              </a:rPr>
              <a:t>November 2025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4"/>
              </a:rPr>
              <a:t>December 2025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5"/>
              </a:rPr>
              <a:t>January 2026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Agenda Highlights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iaoda Libre"/>
              <a:buChar char="●"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6"/>
              </a:rPr>
              <a:t>School Accountability Report Card 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(Jan. 2026)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iaoda Libre"/>
              <a:buChar char="●"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7"/>
              </a:rPr>
              <a:t>LCAP Mid-Year Review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(Jan. 2026)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iaoda Libre"/>
              <a:buChar char="●"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8"/>
              </a:rPr>
              <a:t>Longevity Pay Increase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(Jan. 2026)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iaoda Libre"/>
              <a:buChar char="●"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9"/>
              </a:rPr>
              <a:t>1st Interim Report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(Dec. 2025)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iaoda Libre"/>
              <a:buChar char="●"/>
            </a:pPr>
            <a:r>
              <a:rPr lang="en" sz="1800" u="sng">
                <a:solidFill>
                  <a:schemeClr val="hlink"/>
                </a:solidFill>
                <a:latin typeface="Viaoda Libre"/>
                <a:ea typeface="Viaoda Libre"/>
                <a:cs typeface="Viaoda Libre"/>
                <a:sym typeface="Viaoda Libre"/>
                <a:hlinkClick r:id="rId10"/>
              </a:rPr>
              <a:t>Board Selection for the Superintendent Subcommittee</a:t>
            </a: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 (Nov. 2025)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iaoda Libre"/>
              <a:buChar char="●"/>
            </a:pPr>
            <a:r>
              <a:rPr lang="en" sz="18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rPr>
              <a:t>Lots of Policy Readings and Adoptions!</a:t>
            </a:r>
            <a:endParaRPr sz="1800">
              <a:solidFill>
                <a:schemeClr val="dk1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pic>
        <p:nvPicPr>
          <p:cNvPr id="194" name="Google Shape;194;p30" title="Screenshot 2026-01-25 at 1.24.09 PM.png"/>
          <p:cNvPicPr preferRelativeResize="0"/>
          <p:nvPr/>
        </p:nvPicPr>
        <p:blipFill>
          <a:blip r:embed="rId11">
            <a:alphaModFix amt="41000"/>
          </a:blip>
          <a:stretch>
            <a:fillRect/>
          </a:stretch>
        </p:blipFill>
        <p:spPr>
          <a:xfrm>
            <a:off x="6229812" y="542637"/>
            <a:ext cx="1709475" cy="2227925"/>
          </a:xfrm>
          <a:prstGeom prst="rect">
            <a:avLst/>
          </a:prstGeom>
          <a:noFill/>
          <a:ln cap="flat" cmpd="sng" w="28575">
            <a:solidFill>
              <a:srgbClr val="B4AE1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5" name="Google Shape;195;p30"/>
          <p:cNvSpPr txBox="1"/>
          <p:nvPr/>
        </p:nvSpPr>
        <p:spPr>
          <a:xfrm>
            <a:off x="6229838" y="640638"/>
            <a:ext cx="1709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The next meeting of the JCS BOD will be held on  Friday, February 13th at the  JCS Central Office and via Zoom (access at </a:t>
            </a:r>
            <a:r>
              <a:rPr lang="en" sz="1500" u="sng">
                <a:solidFill>
                  <a:srgbClr val="2C2C2C"/>
                </a:solidFill>
                <a:latin typeface="Viaoda Libre"/>
                <a:ea typeface="Viaoda Libre"/>
                <a:cs typeface="Viaoda Libre"/>
                <a:sym typeface="Viaoda Libre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jcs-inc.org</a:t>
            </a:r>
            <a:r>
              <a:rPr lang="en" sz="15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).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Gwendolyn"/>
                <a:ea typeface="Gwendolyn"/>
                <a:cs typeface="Gwendolyn"/>
                <a:sym typeface="Gwendolyn"/>
              </a:rPr>
              <a:t>School News &amp; Highlights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519550" y="991850"/>
            <a:ext cx="75369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Reading Difficulties Screener for K-2 students (mCLASS w/ DIBELS)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Testing Season is Coming! PFT, CAASPP, ELPAC, etc. 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Project Week &amp; EPIC Awards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iaoda Libre"/>
              <a:buChar char="❖"/>
            </a:pPr>
            <a:r>
              <a:rPr lang="en" sz="1800">
                <a:latin typeface="Viaoda Libre"/>
                <a:ea typeface="Viaoda Libre"/>
                <a:cs typeface="Viaoda Libre"/>
                <a:sym typeface="Viaoda Libre"/>
              </a:rPr>
              <a:t>Leader in ME implementation continues to impact student efficacy</a:t>
            </a:r>
            <a:endParaRPr sz="1800"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idx="15" type="title"/>
          </p:nvPr>
        </p:nvSpPr>
        <p:spPr>
          <a:xfrm flipH="1">
            <a:off x="417875" y="64025"/>
            <a:ext cx="82290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Gwendolyn"/>
                <a:ea typeface="Gwendolyn"/>
                <a:cs typeface="Gwendolyn"/>
                <a:sym typeface="Gwendolyn"/>
              </a:rPr>
              <a:t>NWEA MAP Fall to Winter Growth (Reading)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207" name="Google Shape;207;p32" title="Screenshot 2026-02-02 at 11.21.43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18426"/>
            <a:ext cx="2931302" cy="28726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8" name="Google Shape;208;p32" title="Screenshot 2026-02-02 at 11.21.3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55700"/>
            <a:ext cx="8357002" cy="12515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9" name="Google Shape;209;p32"/>
          <p:cNvSpPr txBox="1"/>
          <p:nvPr/>
        </p:nvSpPr>
        <p:spPr>
          <a:xfrm>
            <a:off x="3190625" y="2083525"/>
            <a:ext cx="51396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Reading growth is above average: Median growth is at the 58th percentile, with nearly 46% of students above the 61st percentile, indicating strong overall progress.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Achievement improved meaningfully from Fall to Winter: Median achievement rose from the 51st percentile (Fall) to the 59th percentile (Winter), with more students moving into higher performance bands.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Viaoda Libre"/>
                <a:ea typeface="Viaoda Libre"/>
                <a:cs typeface="Viaoda Libre"/>
                <a:sym typeface="Viaoda Libre"/>
              </a:rPr>
              <a:t>Large cohort supports confidence in trends: With 276 students, the data reflects a consistent, schoolwide improvement in reading outcomes.</a:t>
            </a:r>
            <a:endParaRPr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2563978" y="2840697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K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1994367" y="2387972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11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1727303" y="2973574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4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1659678" y="3180997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1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1707812" y="3322630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9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1820057" y="3176003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5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1953120" y="3145236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10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2091347" y="3286080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8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1927430" y="3414621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7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1820055" y="3545736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2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1647744" y="3525107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6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1305038" y="3826023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3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1285542" y="2716400"/>
            <a:ext cx="2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22222"/>
                </a:solidFill>
                <a:latin typeface="Viaoda Libre"/>
                <a:ea typeface="Viaoda Libre"/>
                <a:cs typeface="Viaoda Libre"/>
                <a:sym typeface="Viaoda Libre"/>
              </a:rPr>
              <a:t>12</a:t>
            </a:r>
            <a:endParaRPr b="1" sz="800">
              <a:solidFill>
                <a:srgbClr val="222222"/>
              </a:solidFill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